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Default Extension="vml" ContentType="application/vnd.openxmlformats-officedocument.vmlDrawing"/>
  <Default Extension="tiff" ContentType="image/tif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1" r:id="rId16"/>
    <p:sldId id="273" r:id="rId17"/>
    <p:sldId id="274" r:id="rId18"/>
    <p:sldId id="275" r:id="rId1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inarova1" initials="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370" autoAdjust="0"/>
    <p:restoredTop sz="93853" autoAdjust="0"/>
  </p:normalViewPr>
  <p:slideViewPr>
    <p:cSldViewPr>
      <p:cViewPr varScale="1">
        <p:scale>
          <a:sx n="86" d="100"/>
          <a:sy n="86" d="100"/>
        </p:scale>
        <p:origin x="-150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3-25T17:27:04.889" idx="1">
    <p:pos x="5329" y="1752"/>
    <p:text/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D9D18-EBBF-40F1-B927-0DEA4FC27CCB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FA46D-6AD2-4C4D-A393-6FB7638CB60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FA46D-6AD2-4C4D-A393-6FB7638CB60C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FA46D-6AD2-4C4D-A393-6FB7638CB60C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FA46D-6AD2-4C4D-A393-6FB7638CB60C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FA46D-6AD2-4C4D-A393-6FB7638CB60C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FA46D-6AD2-4C4D-A393-6FB7638CB60C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FA46D-6AD2-4C4D-A393-6FB7638CB60C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FA46D-6AD2-4C4D-A393-6FB7638CB60C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FA46D-6AD2-4C4D-A393-6FB7638CB60C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FA46D-6AD2-4C4D-A393-6FB7638CB60C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D353-AC1B-4CAF-B1E9-B9F83EE192DB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3AC78-9713-4C7F-B66E-5E522FB40F3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D353-AC1B-4CAF-B1E9-B9F83EE192DB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3AC78-9713-4C7F-B66E-5E522FB40F3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D353-AC1B-4CAF-B1E9-B9F83EE192DB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3AC78-9713-4C7F-B66E-5E522FB40F3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D353-AC1B-4CAF-B1E9-B9F83EE192DB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3AC78-9713-4C7F-B66E-5E522FB40F3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D353-AC1B-4CAF-B1E9-B9F83EE192DB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3AC78-9713-4C7F-B66E-5E522FB40F3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D353-AC1B-4CAF-B1E9-B9F83EE192DB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3AC78-9713-4C7F-B66E-5E522FB40F3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D353-AC1B-4CAF-B1E9-B9F83EE192DB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3AC78-9713-4C7F-B66E-5E522FB40F3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D353-AC1B-4CAF-B1E9-B9F83EE192DB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3AC78-9713-4C7F-B66E-5E522FB40F3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D353-AC1B-4CAF-B1E9-B9F83EE192DB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3AC78-9713-4C7F-B66E-5E522FB40F3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D353-AC1B-4CAF-B1E9-B9F83EE192DB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3AC78-9713-4C7F-B66E-5E522FB40F3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AD353-AC1B-4CAF-B1E9-B9F83EE192DB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3AC78-9713-4C7F-B66E-5E522FB40F3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AD353-AC1B-4CAF-B1E9-B9F83EE192DB}" type="datetimeFigureOut">
              <a:rPr lang="ru-RU" smtClean="0"/>
              <a:pPr/>
              <a:t>09.04.2020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3AC78-9713-4C7F-B66E-5E522FB40F35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jpeg"/><Relationship Id="rId7" Type="http://schemas.openxmlformats.org/officeDocument/2006/relationships/image" Target="../media/image20.jpeg"/><Relationship Id="rId2" Type="http://schemas.openxmlformats.org/officeDocument/2006/relationships/hyperlink" Target="http://go.mail.ru/redir?type=sr&amp;redir=eJzLKCkpsNLXT0otLknLL8k30ysq1ctLLdEvSkzKT87IzNLN1M3Oz8nIr8rLTE7ULUjMrUwsycvM1gUp1ssoyc1hYDA0tTA1NjIxMDFiqBFxmuBkasb84L0D--6KZVcBSi8hgA&amp;src=32366d6&amp;via_page=1&amp;oqid=9f33a24581f5b1bd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hyperlink" Target="http://go.mail.ru/redir?type=sr&amp;redir=eJzLKCkpKLbS1y82NjAxMTAwMDczttTLzSwqSS1OzdMrKtVPyslP1zcxNjc3tzA3MzQz13fPLy7IT8nM0w1LzcnMzqzU9csvS88vyk-x0i1KrNRNyalM1E0sykjNB2rML2NgMDS1MDU2MjGyMGPIWvVsYWzvjpNbZufNmMxw7QQA7aUr6g&amp;src=568eb58&amp;via_page=1&amp;oqid=9f33df859307acd1" TargetMode="External"/><Relationship Id="rId9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9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o.mail.ru/redir?type=sr&amp;redir=eJzLKCkpKLbS18_JTEvNzszTK8kv0Dc2NjHSTc4oyddNT0nVzc5PT0nUzS9OzcurTKxM1C1OLcoEUpnpRbpGBobmRqaGRnoZJbk5DAyGphamxobG5pbmDL8WWcvc7tpzefa2hU98tk5UAQAzlSTq&amp;src=13a41ec&amp;via_page=1&amp;oqid=9f29a040ea75c81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C:\Users\chinarova1\Desktop\Рабочий стол 2\ВГИК - все\VGIK_FESTIVAL\vgik_logo.jpg"/>
          <p:cNvPicPr/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rcRect/>
          <a:stretch>
            <a:fillRect/>
          </a:stretch>
        </p:blipFill>
        <p:spPr bwMode="auto">
          <a:xfrm>
            <a:off x="467544" y="332656"/>
            <a:ext cx="8208912" cy="61481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07704" y="332656"/>
            <a:ext cx="5400600" cy="6120680"/>
          </a:xfrm>
          <a:ln>
            <a:solidFill>
              <a:schemeClr val="accent6">
                <a:lumMod val="20000"/>
                <a:lumOff val="8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ru-RU" sz="27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7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27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2700" b="1" dirty="0">
                <a:latin typeface="Times New Roman" pitchFamily="18" charset="0"/>
                <a:cs typeface="Times New Roman" pitchFamily="18" charset="0"/>
              </a:rPr>
            </a:br>
            <a:r>
              <a:rPr lang="ru-RU" sz="2700" b="1" dirty="0" smtClean="0"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2700" b="1" dirty="0">
                <a:latin typeface="Times New Roman" pitchFamily="18" charset="0"/>
                <a:cs typeface="Times New Roman" pitchFamily="18" charset="0"/>
              </a:rPr>
              <a:t>Всероссийский государственный институт кинематографии имени С.А. Герасимова» (ВГИК)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>Национальный проект «КУЛЬТУРА»</a:t>
            </a:r>
            <a:br>
              <a:rPr lang="ru-RU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dirty="0"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Федеральный проект               «Творческие люди» - 2020 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88640"/>
            <a:ext cx="7772400" cy="576065"/>
          </a:xfrm>
        </p:spPr>
        <p:txBody>
          <a:bodyPr>
            <a:normAutofit fontScale="90000"/>
          </a:bodyPr>
          <a:lstStyle/>
          <a:p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8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800" b="1" dirty="0" smtClean="0">
                <a:latin typeface="Times New Roman" pitchFamily="18" charset="0"/>
                <a:cs typeface="Times New Roman" pitchFamily="18" charset="0"/>
              </a:rPr>
              <a:t>Центр непрерывного образования и повышения квалификации творческих и управленческих кадров в сфере культуры ВГИК</a:t>
            </a:r>
            <a:r>
              <a:rPr lang="ru-RU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b="1" dirty="0" smtClean="0">
                <a:latin typeface="Times New Roman" pitchFamily="18" charset="0"/>
                <a:cs typeface="Times New Roman" pitchFamily="18" charset="0"/>
              </a:rPr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764704"/>
            <a:ext cx="6400800" cy="360040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Мировая история в художественных образах</a:t>
            </a:r>
            <a:endParaRPr lang="ru-RU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1124744"/>
            <a:ext cx="8568952" cy="55446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ru-RU" sz="1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619672" y="1268760"/>
            <a:ext cx="5904656" cy="3528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ОП призвана расширить знания слушателей об особенностях восприятия исторического процесса через систему образов отечественного искусства как фактора формирования культурной идентичности нации. Слушатели знакомятся с принципами формирования культурной идентичности, с механизмами воздействия художественного произведения на восприятие исторического события, с ролью произведений искусства в процессе формирования культурно-исторического самосознания,  с тенденциями развития российской культуры, включая развитие  национальных культур  народов Российской Федерации. ОП направлена на совершенствование способности слушателей  ориентироваться в проблематике современной культуры</a:t>
            </a:r>
            <a:endParaRPr lang="ru-RU" sz="165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review-image" descr="https://www.msk-guide.ru/img/19911/790.jpg">
            <a:hlinkClick r:id="rId2" tgtFrame="&quot;_blank&quot;"/>
          </p:cNvPr>
          <p:cNvPicPr/>
          <p:nvPr/>
        </p:nvPicPr>
        <p:blipFill>
          <a:blip r:embed="rId3" cstate="print"/>
          <a:srcRect b="6216"/>
          <a:stretch>
            <a:fillRect/>
          </a:stretch>
        </p:blipFill>
        <p:spPr bwMode="auto">
          <a:xfrm>
            <a:off x="251520" y="2348880"/>
            <a:ext cx="136815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review-image" descr="http://mtdata.ru/u16/photo7FA3/20063205757-0/original.jpg">
            <a:hlinkClick r:id="rId4" tgtFrame="&quot;_blank&quot;"/>
          </p:cNvPr>
          <p:cNvPicPr/>
          <p:nvPr/>
        </p:nvPicPr>
        <p:blipFill>
          <a:blip r:embed="rId5" cstate="print"/>
          <a:srcRect l="7883" r="50283"/>
          <a:stretch>
            <a:fillRect/>
          </a:stretch>
        </p:blipFill>
        <p:spPr bwMode="auto">
          <a:xfrm>
            <a:off x="7524328" y="2204864"/>
            <a:ext cx="129614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 descr="C:\Users\chinarova1\AppData\Local\Microsoft\Windows\Temporary Internet Files\Content.IE5\6FSHAR68\IMG-20191030-WA0000.jpg"/>
          <p:cNvPicPr/>
          <p:nvPr/>
        </p:nvPicPr>
        <p:blipFill>
          <a:blip r:embed="rId6" cstate="print"/>
          <a:srcRect l="9172" t="12468" r="8809"/>
          <a:stretch>
            <a:fillRect/>
          </a:stretch>
        </p:blipFill>
        <p:spPr bwMode="auto">
          <a:xfrm>
            <a:off x="285720" y="4941168"/>
            <a:ext cx="93740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 descr="C:\Users\sherbakova\Desktop\IMG_9891.JPG"/>
          <p:cNvPicPr/>
          <p:nvPr/>
        </p:nvPicPr>
        <p:blipFill>
          <a:blip r:embed="rId7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941168"/>
            <a:ext cx="1008112" cy="144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https://www.ais-aica.ru/images/stories/persons/K/Kleimenova%202017.doc.jpg"/>
          <p:cNvPicPr/>
          <p:nvPr/>
        </p:nvPicPr>
        <p:blipFill>
          <a:blip r:embed="rId8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6572264" y="4941168"/>
            <a:ext cx="1143008" cy="144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/>
          <p:cNvPicPr/>
          <p:nvPr/>
        </p:nvPicPr>
        <p:blipFill>
          <a:blip r:embed="rId9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 rot="16200000">
            <a:off x="7566696" y="5161182"/>
            <a:ext cx="1440160" cy="1000132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2339752" y="4869160"/>
            <a:ext cx="4176464" cy="17281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Разработчики и преподаватели ОП </a:t>
            </a:r>
          </a:p>
          <a:p>
            <a:pPr algn="ctr"/>
            <a:r>
              <a:rPr lang="ru-RU" sz="15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Зуйков В.С., канд. философских наук, доц.;</a:t>
            </a:r>
          </a:p>
          <a:p>
            <a:pPr algn="ctr"/>
            <a:r>
              <a:rPr lang="ru-RU" sz="15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Харитонова Н.С., канд. иск., доцент; Клейменова О.К., доктор филос. наук, профессор, </a:t>
            </a:r>
          </a:p>
          <a:p>
            <a:pPr algn="ctr"/>
            <a:r>
              <a:rPr lang="ru-RU" sz="15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Смагина С.А</a:t>
            </a:r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., канд. иск., доцент </a:t>
            </a:r>
            <a:endParaRPr lang="ru-RU" sz="1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642918"/>
          </a:xfrm>
        </p:spPr>
        <p:txBody>
          <a:bodyPr>
            <a:noAutofit/>
          </a:bodyPr>
          <a:lstStyle/>
          <a:p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6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Центр непрерывного образования и повышения квалификации творческих и управленческих кадров в сфере культуры ВГИК</a:t>
            </a:r>
            <a:br>
              <a:rPr lang="ru-RU" sz="1600" b="1" dirty="0" smtClean="0">
                <a:latin typeface="Times New Roman" pitchFamily="18" charset="0"/>
                <a:cs typeface="Times New Roman" pitchFamily="18" charset="0"/>
              </a:rPr>
            </a:br>
            <a:endParaRPr lang="ru-RU" sz="1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59532" y="571480"/>
            <a:ext cx="8424936" cy="1000132"/>
          </a:xfrm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lvl="0"/>
            <a:r>
              <a:rPr lang="ru-RU" sz="2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Times New Roman" pitchFamily="18" charset="0"/>
              </a:rPr>
              <a:t>Основы компьютерного монтажа и создания спецэффектов. Методический практикум по применению компьютерных программ </a:t>
            </a:r>
            <a:r>
              <a:rPr lang="en-US" sz="2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Adobe Premiere Pro</a:t>
            </a:r>
            <a:r>
              <a:rPr lang="ru-RU" sz="2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Times New Roman" pitchFamily="18" charset="0"/>
              </a:rPr>
              <a:t> и </a:t>
            </a:r>
            <a:r>
              <a:rPr lang="en-US" sz="2000" b="1" dirty="0" smtClean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Avid Media Composer</a:t>
            </a:r>
            <a:endParaRPr lang="en-US" sz="2000" b="1" dirty="0" smtClean="0">
              <a:ln w="12700">
                <a:solidFill>
                  <a:schemeClr val="tx1"/>
                </a:solidFill>
                <a:prstDash val="solid"/>
              </a:ln>
              <a:solidFill>
                <a:srgbClr val="92D05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endParaRPr lang="ru-RU" sz="2100" b="1" dirty="0" smtClean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ru-RU" sz="21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solidFill>
                <a:srgbClr val="00B05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700808" y="9807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714612" y="1785926"/>
            <a:ext cx="3714776" cy="485778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b="1" dirty="0" smtClean="0"/>
              <a:t>Практикоориентированная ОП направлена на расширение диапазона практических навыков в области компьютерного монтажа и создания спецэффектов. ОП формирует способность самостоятельной работы с современными профессиональными монтажными программами, умения воплощать  творческую идею с помощью цифровых инструментов и спецэффектов</a:t>
            </a:r>
          </a:p>
          <a:p>
            <a:pPr algn="ctr"/>
            <a:endParaRPr lang="ru-RU" sz="1700" b="1" dirty="0" smtClean="0"/>
          </a:p>
          <a:p>
            <a:pPr algn="ctr"/>
            <a:endParaRPr lang="ru-RU" sz="1700" b="1" dirty="0" smtClean="0"/>
          </a:p>
          <a:p>
            <a:pPr algn="ctr"/>
            <a:endParaRPr lang="ru-RU" sz="1700" b="1" dirty="0" smtClean="0"/>
          </a:p>
          <a:p>
            <a:pPr algn="ctr"/>
            <a:endParaRPr lang="ru-RU" b="1" dirty="0" smtClean="0"/>
          </a:p>
          <a:p>
            <a:pPr algn="ctr"/>
            <a:endParaRPr lang="ru-RU" b="1" dirty="0" smtClean="0"/>
          </a:p>
          <a:p>
            <a:pPr algn="ctr"/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14282" y="1643050"/>
            <a:ext cx="2428892" cy="50720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Разработчики ОП </a:t>
            </a:r>
          </a:p>
          <a:p>
            <a:pPr algn="ctr"/>
            <a:endParaRPr lang="ru-RU" sz="16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643702" y="1643050"/>
            <a:ext cx="2357454" cy="50720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b="1" dirty="0" smtClean="0">
              <a:ln>
                <a:solidFill>
                  <a:schemeClr val="tx2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ln>
                <a:solidFill>
                  <a:schemeClr val="tx2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Преподаватели ОП </a:t>
            </a:r>
          </a:p>
          <a:p>
            <a:pPr algn="ctr"/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Яременко Е.Г.,</a:t>
            </a:r>
          </a:p>
          <a:p>
            <a:pPr algn="ctr"/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Соколов С.М., и преподаватели                                       кафедры анимации и компьютерной графики:                                                   </a:t>
            </a:r>
            <a:r>
              <a:rPr lang="ru-RU" sz="16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Гусарова</a:t>
            </a:r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А.А., ст. преподаватель;                                                                               Ерофеева В.С., ст. преподаватель;                                                                             Добрынин О.В., ст. преподаватель </a:t>
            </a:r>
          </a:p>
          <a:p>
            <a:pPr algn="ctr"/>
            <a:endParaRPr lang="ru-RU" sz="1600" dirty="0" smtClean="0">
              <a:ln>
                <a:solidFill>
                  <a:schemeClr val="tx2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dirty="0" smtClean="0">
              <a:ln>
                <a:solidFill>
                  <a:schemeClr val="tx2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dirty="0" smtClean="0">
              <a:ln>
                <a:solidFill>
                  <a:schemeClr val="tx2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dirty="0" smtClean="0">
              <a:ln>
                <a:solidFill>
                  <a:schemeClr val="tx2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dirty="0" smtClean="0">
              <a:ln>
                <a:solidFill>
                  <a:schemeClr val="tx2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ln>
                <a:solidFill>
                  <a:schemeClr val="tx2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ln>
                <a:solidFill>
                  <a:schemeClr val="tx2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ln>
                <a:solidFill>
                  <a:schemeClr val="tx2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b="1" dirty="0">
              <a:ln>
                <a:solidFill>
                  <a:schemeClr val="tx2"/>
                </a:solidFill>
              </a:ln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714612" y="1714488"/>
            <a:ext cx="3857652" cy="492922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b="1" dirty="0" smtClean="0"/>
              <a:t>Практикоориентированная ОП направлена на расширение диапазона практических навыков в области компьютерного монтажа и создания спецэффектов. ОП формирует способность самостоятельной работы с современными профессиональными монтажными программами, умения воплощать  творческую идею с помощью цифровых инструментов и спецэффектов</a:t>
            </a:r>
          </a:p>
          <a:p>
            <a:pPr algn="ctr"/>
            <a:endParaRPr lang="ru-RU" sz="1700" b="1" dirty="0" smtClean="0"/>
          </a:p>
          <a:p>
            <a:pPr algn="ctr"/>
            <a:endParaRPr lang="ru-RU" sz="1700" b="1" dirty="0" smtClean="0"/>
          </a:p>
          <a:p>
            <a:pPr algn="ctr"/>
            <a:endParaRPr lang="ru-RU" sz="1700" b="1" dirty="0" smtClean="0"/>
          </a:p>
          <a:p>
            <a:pPr algn="ctr"/>
            <a:endParaRPr lang="ru-RU" b="1" dirty="0" smtClean="0"/>
          </a:p>
          <a:p>
            <a:pPr algn="ctr"/>
            <a:endParaRPr lang="ru-RU" b="1" dirty="0" smtClean="0"/>
          </a:p>
          <a:p>
            <a:pPr algn="ctr"/>
            <a:endParaRPr lang="ru-RU" dirty="0"/>
          </a:p>
        </p:txBody>
      </p:sp>
      <p:pic>
        <p:nvPicPr>
          <p:cNvPr id="20" name="Рисунок 19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2857488" y="4857760"/>
            <a:ext cx="3571900" cy="1714512"/>
          </a:xfrm>
          <a:prstGeom prst="rect">
            <a:avLst/>
          </a:prstGeom>
        </p:spPr>
      </p:pic>
      <p:pic>
        <p:nvPicPr>
          <p:cNvPr id="24" name="Рисунок 23"/>
          <p:cNvPicPr/>
          <p:nvPr/>
        </p:nvPicPr>
        <p:blipFill>
          <a:blip r:embed="rId4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6786578" y="5214950"/>
            <a:ext cx="2071702" cy="1357322"/>
          </a:xfrm>
          <a:prstGeom prst="rect">
            <a:avLst/>
          </a:prstGeom>
        </p:spPr>
      </p:pic>
      <p:pic>
        <p:nvPicPr>
          <p:cNvPr id="26" name="Рисунок 25"/>
          <p:cNvPicPr/>
          <p:nvPr/>
        </p:nvPicPr>
        <p:blipFill>
          <a:blip r:embed="rId5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357158" y="5357826"/>
            <a:ext cx="1946565" cy="122678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357158" y="3143248"/>
            <a:ext cx="2214578" cy="21431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15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155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55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5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Яременко Е.Г., </a:t>
            </a:r>
            <a:r>
              <a:rPr lang="ru-RU" sz="145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реж</a:t>
            </a:r>
            <a:r>
              <a:rPr lang="ru-RU" sz="14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., художник, доц., декан факультета анимации и мультимедиа ВГИК; </a:t>
            </a:r>
            <a:r>
              <a:rPr lang="ru-RU" sz="15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Соколов С.М</a:t>
            </a:r>
            <a:r>
              <a:rPr lang="ru-RU" sz="1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., </a:t>
            </a:r>
            <a:r>
              <a:rPr lang="ru-RU" sz="145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реж</a:t>
            </a:r>
            <a:r>
              <a:rPr lang="ru-RU" sz="14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., художник, </a:t>
            </a:r>
            <a:r>
              <a:rPr lang="ru-RU" sz="145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Засл</a:t>
            </a:r>
            <a:r>
              <a:rPr lang="ru-RU" sz="14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145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дея-тель</a:t>
            </a:r>
            <a:r>
              <a:rPr lang="ru-RU" sz="14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искусств РФ, проф., зав. кафедрой  анимации и мультимедиа</a:t>
            </a:r>
          </a:p>
          <a:p>
            <a:pPr algn="ctr"/>
            <a:endParaRPr lang="ru-RU" sz="145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15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15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15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15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15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16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1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endParaRPr lang="ru-RU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Рисунок 15" descr="На изображении может находиться: 1 человек"/>
          <p:cNvPicPr/>
          <p:nvPr/>
        </p:nvPicPr>
        <p:blipFill>
          <a:blip r:embed="rId6" cstate="print"/>
          <a:srcRect l="12536" r="10089" b="27684"/>
          <a:stretch>
            <a:fillRect/>
          </a:stretch>
        </p:blipFill>
        <p:spPr bwMode="auto">
          <a:xfrm>
            <a:off x="500034" y="2000240"/>
            <a:ext cx="785818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Рисунок 18" descr="https://image.tmdb.org/t/p/w500/iHsCg2CWVsWfB2rl1bo5jtDftH0.jpg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71604" y="2000240"/>
            <a:ext cx="785818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16633"/>
            <a:ext cx="7772400" cy="526285"/>
          </a:xfrm>
        </p:spPr>
        <p:txBody>
          <a:bodyPr>
            <a:normAutofit fontScale="90000"/>
          </a:bodyPr>
          <a:lstStyle/>
          <a:p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Центр непрерывного образования и повышения квалификации творческих и управленческих кадров в сфере культуры ВГИК</a:t>
            </a:r>
            <a:endParaRPr lang="ru-RU" sz="1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51520" y="642918"/>
            <a:ext cx="8640960" cy="913874"/>
          </a:xfrm>
        </p:spPr>
        <p:txBody>
          <a:bodyPr>
            <a:noAutofit/>
          </a:bodyPr>
          <a:lstStyle/>
          <a:p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Проектная деятельность по формированию региональной культурной политики в контексте развития субъектов Российской Федерации</a:t>
            </a:r>
            <a:endParaRPr lang="ru-RU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14282" y="1500174"/>
            <a:ext cx="4680520" cy="516861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700" b="1" dirty="0" smtClean="0">
                <a:solidFill>
                  <a:schemeClr val="tx1"/>
                </a:solidFill>
              </a:rPr>
              <a:t>ОП направлена на приобретение слушателями компетенции в области проектной деятельности в сфере поддержки и развития кинематографа  и других видов  искусства в соответствии с целями и задачами региональной культурной политики. В процессе обучения слушатели расширят свои знания в области нормативного правового обеспечения культурной деятельности – НПА федерального и регионального уровней, познакомятся с региональными стратегиями культурной политики, целевыми программами, с инструментами и механизмами поддержки и развития культуры и искусства  в регионах РФ, с успешными кейсами по развитию кино в субъектах РФ и зарубежными практиками по поддержке национальных кинематографий</a:t>
            </a:r>
            <a:r>
              <a:rPr lang="ru-RU" sz="1700" dirty="0" smtClean="0">
                <a:solidFill>
                  <a:schemeClr val="tx1"/>
                </a:solidFill>
              </a:rPr>
              <a:t>.</a:t>
            </a:r>
            <a:endParaRPr lang="ru-RU" sz="1700" dirty="0">
              <a:solidFill>
                <a:schemeClr val="tx1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000628" y="1500174"/>
            <a:ext cx="3888432" cy="242889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000628" y="4000480"/>
            <a:ext cx="3925670" cy="271466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officeArt object"/>
          <p:cNvPicPr/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5643570" y="4357694"/>
            <a:ext cx="936104" cy="1214446"/>
          </a:xfrm>
          <a:prstGeom prst="rect">
            <a:avLst/>
          </a:prstGeom>
          <a:ln w="25400" cap="flat">
            <a:noFill/>
            <a:miter lim="400000"/>
          </a:ln>
          <a:effectLst>
            <a:outerShdw blurRad="38100" dist="38100" dir="2700000" rotWithShape="0">
              <a:srgbClr val="000000">
                <a:alpha val="25000"/>
              </a:srgbClr>
            </a:outerShdw>
          </a:effectLst>
        </p:spPr>
      </p:pic>
      <p:pic>
        <p:nvPicPr>
          <p:cNvPr id="8" name="officeArt object"/>
          <p:cNvPicPr/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7358082" y="4357694"/>
            <a:ext cx="940203" cy="1224136"/>
          </a:xfrm>
          <a:prstGeom prst="rect">
            <a:avLst/>
          </a:prstGeom>
          <a:ln w="25400" cap="flat">
            <a:noFill/>
            <a:miter lim="400000"/>
          </a:ln>
          <a:effectLst>
            <a:outerShdw blurRad="38100" dist="38100" dir="2700000" rotWithShape="0">
              <a:srgbClr val="000000">
                <a:alpha val="25000"/>
              </a:srgb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5076056" y="5572140"/>
            <a:ext cx="3816424" cy="9532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Разлогов К.Э. , </a:t>
            </a:r>
            <a:r>
              <a:rPr lang="ru-RU" sz="1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доктор искусствоведения, профессор, Засл. деятель искусств  </a:t>
            </a:r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Кочеляева Н.А., </a:t>
            </a:r>
            <a:r>
              <a:rPr lang="ru-RU" sz="1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канд. исторических наук, доцент кафедры ЮНЕСКО</a:t>
            </a:r>
          </a:p>
          <a:p>
            <a:pPr algn="ctr"/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000628" y="3957634"/>
            <a:ext cx="388843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Разработчики и преподаватели ОП</a:t>
            </a:r>
          </a:p>
        </p:txBody>
      </p:sp>
      <p:pic>
        <p:nvPicPr>
          <p:cNvPr id="11" name="officeArt object"/>
          <p:cNvPicPr/>
          <p:nvPr/>
        </p:nvPicPr>
        <p:blipFill>
          <a:blip r:embed="rId5">
            <a:extLst/>
          </a:blip>
          <a:srcRect b="17289"/>
          <a:stretch>
            <a:fillRect/>
          </a:stretch>
        </p:blipFill>
        <p:spPr>
          <a:xfrm>
            <a:off x="5214942" y="1571612"/>
            <a:ext cx="3429024" cy="221457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88641"/>
            <a:ext cx="7772400" cy="504055"/>
          </a:xfrm>
        </p:spPr>
        <p:txBody>
          <a:bodyPr>
            <a:noAutofit/>
          </a:bodyPr>
          <a:lstStyle/>
          <a:p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Центр непрерывного образования и повышения квалификации творческих и управленческих кадров в сфере культуры ВГИК</a:t>
            </a:r>
            <a:endParaRPr lang="ru-RU" sz="1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1560" y="764704"/>
            <a:ext cx="7704856" cy="792088"/>
          </a:xfrm>
        </p:spPr>
        <p:txBody>
          <a:bodyPr>
            <a:noAutofit/>
          </a:bodyPr>
          <a:lstStyle/>
          <a:p>
            <a:r>
              <a:rPr lang="ru-RU" sz="2200" b="1" dirty="0" smtClean="0">
                <a:ln w="18000">
                  <a:solidFill>
                    <a:schemeClr val="accent2">
                      <a:lumMod val="75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Творческий проект от замысла до реализации (на примере создания короткометражного фильма)</a:t>
            </a:r>
            <a:endParaRPr lang="ru-RU" sz="2200" b="1" dirty="0">
              <a:ln w="18000">
                <a:solidFill>
                  <a:schemeClr val="accent2">
                    <a:lumMod val="75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4" name="Изображение" descr="Изображение"/>
          <p:cNvPicPr>
            <a:picLocks noChangeAspect="1"/>
          </p:cNvPicPr>
          <p:nvPr/>
        </p:nvPicPr>
        <p:blipFill>
          <a:blip r:embed="rId3" cstate="print">
            <a:extLst/>
          </a:blip>
          <a:srcRect r="1293"/>
          <a:stretch>
            <a:fillRect/>
          </a:stretch>
        </p:blipFill>
        <p:spPr>
          <a:xfrm>
            <a:off x="323528" y="1556792"/>
            <a:ext cx="2536432" cy="3744416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5" name="Прямоугольник 4"/>
          <p:cNvSpPr/>
          <p:nvPr/>
        </p:nvSpPr>
        <p:spPr>
          <a:xfrm>
            <a:off x="2987824" y="1556792"/>
            <a:ext cx="5832648" cy="381642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700" b="1" dirty="0" smtClean="0"/>
          </a:p>
          <a:p>
            <a:pPr algn="ctr"/>
            <a:r>
              <a:rPr lang="ru-RU" sz="1700" b="1" dirty="0" smtClean="0"/>
              <a:t>ОП направлена на формирование навыков проектной деятельности на примере создания и реализации сценария короткометражного фильма. В процессе обучения слушатели познакомятся с актуальными аспектами сценарного мастерства, с технологией создания произведения драматургии малых форм, научатся анализировать сюжетную основу, выявлять основные композиционные элементы сценария, получат практический опыт проектной деятельности в сфере искусства. Освоение ОП повысит мотивацию слушателей к творческому поиску, стимулирует их способность к креативной творческой деятельности, формирует готовность к ответу на вызовы современности</a:t>
            </a:r>
            <a:r>
              <a:rPr lang="ru-RU" sz="1700" dirty="0" smtClean="0"/>
              <a:t>.  </a:t>
            </a:r>
            <a:r>
              <a:rPr lang="ru-RU" sz="1700" b="1" dirty="0" smtClean="0"/>
              <a:t>Разработчик ОП – Мариевская Н.Е</a:t>
            </a:r>
            <a:r>
              <a:rPr lang="ru-RU" sz="1700" dirty="0" smtClean="0"/>
              <a:t>.</a:t>
            </a:r>
          </a:p>
          <a:p>
            <a:pPr algn="ctr"/>
            <a:endParaRPr lang="ru-RU" sz="1700" dirty="0" smtClean="0"/>
          </a:p>
        </p:txBody>
      </p:sp>
      <p:sp>
        <p:nvSpPr>
          <p:cNvPr id="6" name="Полилиния 5"/>
          <p:cNvSpPr/>
          <p:nvPr/>
        </p:nvSpPr>
        <p:spPr>
          <a:xfrm>
            <a:off x="1200150" y="3577590"/>
            <a:ext cx="80010" cy="34290"/>
          </a:xfrm>
          <a:custGeom>
            <a:avLst/>
            <a:gdLst>
              <a:gd name="connsiteX0" fmla="*/ 80010 w 80010"/>
              <a:gd name="connsiteY0" fmla="*/ 34290 h 34290"/>
              <a:gd name="connsiteX1" fmla="*/ 0 w 80010"/>
              <a:gd name="connsiteY1" fmla="*/ 0 h 34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010" h="34290">
                <a:moveTo>
                  <a:pt x="80010" y="34290"/>
                </a:moveTo>
                <a:lnTo>
                  <a:pt x="0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843808" y="5517232"/>
            <a:ext cx="6192688" cy="1080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Преподаватели</a:t>
            </a:r>
            <a:r>
              <a:rPr lang="ru-RU" dirty="0" smtClean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 </a:t>
            </a:r>
            <a:r>
              <a:rPr lang="ru-RU" b="1" dirty="0" smtClean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ОП:</a:t>
            </a:r>
          </a:p>
          <a:p>
            <a:pPr algn="ctr"/>
            <a:r>
              <a:rPr lang="ru-RU" sz="1700" b="1" dirty="0" smtClean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Арабов Ю.Н., </a:t>
            </a:r>
            <a:r>
              <a:rPr lang="ru-RU" sz="1600" b="1" dirty="0" smtClean="0">
                <a:solidFill>
                  <a:schemeClr val="tx1"/>
                </a:solidFill>
              </a:rPr>
              <a:t>сценарист, прозаик, поэт, Засл. деятель искусств РФ, зав. кафедрой кинодраматургии ВГИК, профессор;</a:t>
            </a:r>
          </a:p>
          <a:p>
            <a:pPr algn="ctr"/>
            <a:r>
              <a:rPr lang="ru-RU" sz="1600" b="1" dirty="0" smtClean="0">
                <a:solidFill>
                  <a:schemeClr val="tx1"/>
                </a:solidFill>
                <a:latin typeface="Calibri" pitchFamily="34" charset="0"/>
                <a:cs typeface="Times New Roman" pitchFamily="18" charset="0"/>
              </a:rPr>
              <a:t>Мариевская Н.Е., сценарист, доктор искусствоведения, профессор</a:t>
            </a:r>
            <a:endParaRPr lang="ru-RU" sz="1700" b="1" dirty="0">
              <a:solidFill>
                <a:schemeClr val="tx1"/>
              </a:solidFill>
              <a:latin typeface="Calibri" pitchFamily="34" charset="0"/>
              <a:cs typeface="Times New Roman" pitchFamily="18" charset="0"/>
            </a:endParaRPr>
          </a:p>
        </p:txBody>
      </p:sp>
      <p:grpSp>
        <p:nvGrpSpPr>
          <p:cNvPr id="35842" name="Group 2"/>
          <p:cNvGrpSpPr>
            <a:grpSpLocks/>
          </p:cNvGrpSpPr>
          <p:nvPr/>
        </p:nvGrpSpPr>
        <p:grpSpPr bwMode="auto">
          <a:xfrm>
            <a:off x="467544" y="5085184"/>
            <a:ext cx="930614" cy="1656184"/>
            <a:chOff x="203200" y="203200"/>
            <a:chExt cx="1707353" cy="3031150"/>
          </a:xfrm>
        </p:grpSpPr>
        <p:pic>
          <p:nvPicPr>
            <p:cNvPr id="35843" name="Picture 3" descr="image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3200" y="203200"/>
              <a:ext cx="1707353" cy="3031150"/>
            </a:xfrm>
            <a:prstGeom prst="rect">
              <a:avLst/>
            </a:prstGeom>
            <a:noFill/>
          </p:spPr>
        </p:pic>
        <p:pic>
          <p:nvPicPr>
            <p:cNvPr id="35844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 l="7143" r="7143" b="41046"/>
            <a:stretch>
              <a:fillRect/>
            </a:stretch>
          </p:blipFill>
          <p:spPr bwMode="auto">
            <a:xfrm>
              <a:off x="264221" y="698935"/>
              <a:ext cx="1585316" cy="2390533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</p:pic>
      </p:grpSp>
      <p:pic>
        <p:nvPicPr>
          <p:cNvPr id="13" name="Рисунок 12" descr="https://www.kino-teatr.ru/acter/photo/9/8/22389/105267.jpg"/>
          <p:cNvPicPr/>
          <p:nvPr/>
        </p:nvPicPr>
        <p:blipFill>
          <a:blip r:embed="rId6" cstate="print"/>
          <a:srcRect l="18079" r="25270"/>
          <a:stretch>
            <a:fillRect/>
          </a:stretch>
        </p:blipFill>
        <p:spPr bwMode="auto">
          <a:xfrm>
            <a:off x="1691680" y="5301208"/>
            <a:ext cx="108012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2853"/>
            <a:ext cx="7772400" cy="500065"/>
          </a:xfrm>
        </p:spPr>
        <p:txBody>
          <a:bodyPr>
            <a:normAutofit fontScale="90000"/>
          </a:bodyPr>
          <a:lstStyle/>
          <a:p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Центр непрерывного образования и повышения квалификации творческих и управленческих кадров в сфере культуры ВГИК</a:t>
            </a:r>
            <a:endParaRPr lang="ru-RU" sz="1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714356"/>
            <a:ext cx="6400800" cy="571504"/>
          </a:xfrm>
        </p:spPr>
        <p:txBody>
          <a:bodyPr>
            <a:normAutofit fontScale="55000" lnSpcReduction="20000"/>
          </a:bodyPr>
          <a:lstStyle/>
          <a:p>
            <a:r>
              <a:rPr lang="ru-RU" b="1" dirty="0" smtClean="0">
                <a:ln w="12700">
                  <a:solidFill>
                    <a:schemeClr val="accent3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Управление персоналом и оплатой труда в отраслях аудиовизуальной сферы</a:t>
            </a:r>
            <a:endParaRPr lang="ru-RU" b="1" dirty="0">
              <a:ln w="12700">
                <a:solidFill>
                  <a:schemeClr val="accent3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14282" y="1285860"/>
            <a:ext cx="4357718" cy="53578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 smtClean="0"/>
          </a:p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ОП направлена на совершенствование </a:t>
            </a:r>
            <a:r>
              <a:rPr lang="ru-RU" sz="17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навыков в области управления человеческими ресурсами организаций аудиовизуальной сферы как важнейшего элемента системы управления организацией в целом. Слушатели ознакомятся  с принципами формирования системы управления персоналом, особенностями организации и оплаты труда творческого, производственно-технического и вспомогательного состава работников аудиовизуальной сферы. ОП призвана помочь слушателями освоить принципы  проведения анализа кадровой ситуации в конкретной организации, строить организационные процедуры принятия решений и их оптимизации; решать проблемы управления оплатой труда, разрабатывать схемы принятия решений в конкретном подразделении</a:t>
            </a:r>
          </a:p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714876" y="1285860"/>
            <a:ext cx="4214842" cy="5286412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 descr="https://img.gorodskievesti.ru/wp-content/uploads/2018/03/231197474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9190" y="3214686"/>
            <a:ext cx="3643338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Прямоугольник 13"/>
          <p:cNvSpPr/>
          <p:nvPr/>
        </p:nvSpPr>
        <p:spPr>
          <a:xfrm>
            <a:off x="4714876" y="4572008"/>
            <a:ext cx="4214842" cy="2071702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7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Разработчик </a:t>
            </a:r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ОП –  Сидоренко В.И. </a:t>
            </a:r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5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Преподаватели ОП:</a:t>
            </a:r>
          </a:p>
          <a:p>
            <a:r>
              <a:rPr lang="ru-RU" sz="16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Сидоренко В.И</a:t>
            </a:r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., </a:t>
            </a:r>
            <a:r>
              <a:rPr lang="ru-RU" sz="1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продюсер, зав. каф. </a:t>
            </a:r>
            <a:r>
              <a:rPr lang="ru-RU" sz="15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продю-серского</a:t>
            </a:r>
            <a:r>
              <a:rPr lang="ru-RU" sz="1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мастерства ВГИК, к. э. н., проф.;</a:t>
            </a:r>
          </a:p>
          <a:p>
            <a:r>
              <a:rPr lang="ru-RU" sz="16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Гусева </a:t>
            </a:r>
            <a:r>
              <a:rPr lang="ru-RU" sz="16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И.Л</a:t>
            </a:r>
            <a:r>
              <a:rPr lang="ru-RU" sz="1600" u="sng" dirty="0" smtClean="0">
                <a:solidFill>
                  <a:schemeClr val="tx1"/>
                </a:solidFill>
              </a:rPr>
              <a:t>.</a:t>
            </a:r>
            <a:r>
              <a:rPr lang="ru-RU" sz="1600" dirty="0" smtClean="0">
                <a:solidFill>
                  <a:schemeClr val="tx1"/>
                </a:solidFill>
              </a:rPr>
              <a:t>, </a:t>
            </a:r>
            <a:r>
              <a:rPr lang="ru-RU" sz="1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доц. каф. дистрибьюции и маркетинга ВГИК, к. э. н.;</a:t>
            </a:r>
          </a:p>
          <a:p>
            <a:r>
              <a:rPr lang="ru-RU" sz="16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Звегинцева Е.А</a:t>
            </a:r>
            <a:r>
              <a:rPr lang="ru-RU" sz="1500" b="1" u="sng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., </a:t>
            </a:r>
            <a:r>
              <a:rPr lang="ru-RU" sz="1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к. юр. н., советник </a:t>
            </a:r>
            <a:r>
              <a:rPr lang="ru-RU" sz="1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РФ  2 </a:t>
            </a:r>
            <a:r>
              <a:rPr lang="ru-RU" sz="1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класса, доц. каф. продюсерского </a:t>
            </a:r>
            <a:r>
              <a:rPr lang="ru-RU" sz="1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мастерства</a:t>
            </a:r>
            <a:endParaRPr lang="ru-RU" sz="15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1600" dirty="0" smtClean="0">
              <a:solidFill>
                <a:schemeClr val="tx1"/>
              </a:solidFill>
            </a:endParaRPr>
          </a:p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dirty="0" smtClean="0">
              <a:solidFill>
                <a:schemeClr val="tx1"/>
              </a:solidFill>
            </a:endParaRPr>
          </a:p>
          <a:p>
            <a:pPr algn="ctr"/>
            <a:endParaRPr lang="ru-RU" sz="1600" dirty="0" smtClean="0">
              <a:solidFill>
                <a:schemeClr val="tx1"/>
              </a:solidFill>
            </a:endParaRPr>
          </a:p>
          <a:p>
            <a:pPr algn="ctr"/>
            <a:endParaRPr lang="ru-RU" sz="1600" dirty="0" smtClean="0">
              <a:solidFill>
                <a:schemeClr val="tx1"/>
              </a:solidFill>
            </a:endParaRPr>
          </a:p>
          <a:p>
            <a:pPr algn="ctr"/>
            <a:endParaRPr lang="ru-RU" sz="1600" dirty="0" smtClean="0">
              <a:solidFill>
                <a:schemeClr val="tx1"/>
              </a:solidFill>
            </a:endParaRPr>
          </a:p>
          <a:p>
            <a:pPr algn="ctr"/>
            <a:endParaRPr lang="ru-RU" sz="1600" dirty="0" smtClean="0">
              <a:solidFill>
                <a:schemeClr val="tx1"/>
              </a:solidFill>
            </a:endParaRPr>
          </a:p>
          <a:p>
            <a:pPr algn="ctr"/>
            <a:r>
              <a:rPr lang="ru-RU" sz="17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endParaRPr lang="ru-RU" sz="17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Рисунок 10" descr="http://www.kino-may.ru/wp-content/uploads/2012/12/Press_conf_011_1000.jpg"/>
          <p:cNvPicPr/>
          <p:nvPr/>
        </p:nvPicPr>
        <p:blipFill>
          <a:blip r:embed="rId3" cstate="print"/>
          <a:srcRect l="28648" r="20313" b="12858"/>
          <a:stretch>
            <a:fillRect/>
          </a:stretch>
        </p:blipFill>
        <p:spPr bwMode="auto">
          <a:xfrm>
            <a:off x="7215206" y="1357298"/>
            <a:ext cx="1571636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 descr="http://i.mycdn.me/i?r=AzEPZsRbOZEKgBhR0XGMT1RkBpAJoeay197duLdjs10MVaaKTM5SRkZCeTgDn6uOyic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57752" y="1357298"/>
            <a:ext cx="2286016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500041"/>
          </a:xfrm>
        </p:spPr>
        <p:txBody>
          <a:bodyPr>
            <a:noAutofit/>
          </a:bodyPr>
          <a:lstStyle/>
          <a:p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Центр непрерывного образования и повышения квалификации творческих и управленческих кадров в сфере культуры ВГИК</a:t>
            </a:r>
            <a:endParaRPr lang="ru-RU" sz="1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42910" y="500042"/>
            <a:ext cx="8064896" cy="928694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ru-RU" sz="19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Техническое сопровождение кинопоказа.  Современный кинопоказ и организация деятельности  оператора цифрового кинопроекционного оборудования. Практикум </a:t>
            </a:r>
            <a:endParaRPr lang="ru-RU" sz="19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4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14282" y="1500174"/>
            <a:ext cx="8715436" cy="29289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14282" y="1500174"/>
            <a:ext cx="5510416" cy="292895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b="1" dirty="0" smtClean="0"/>
              <a:t>ОП рекомендована Фондом кино и направлена на повышение квалификационного уровня операторов кинопроекционного оборудования, на расширение диапазона их </a:t>
            </a:r>
            <a:r>
              <a:rPr lang="ru-RU" sz="1700" b="1" dirty="0" smtClean="0">
                <a:latin typeface="Times New Roman" pitchFamily="18" charset="0"/>
                <a:cs typeface="Times New Roman" pitchFamily="18" charset="0"/>
              </a:rPr>
              <a:t>профессиональных</a:t>
            </a:r>
            <a:r>
              <a:rPr lang="ru-RU" sz="1700" b="1" dirty="0" smtClean="0"/>
              <a:t> знаний и умений по </a:t>
            </a:r>
            <a:r>
              <a:rPr lang="ru-RU" sz="1700" b="1" dirty="0" smtClean="0">
                <a:latin typeface="Times New Roman" pitchFamily="18" charset="0"/>
                <a:cs typeface="Times New Roman" pitchFamily="18" charset="0"/>
              </a:rPr>
              <a:t>обслуживанию</a:t>
            </a:r>
            <a:r>
              <a:rPr lang="ru-RU" sz="1700" b="1" dirty="0" smtClean="0"/>
              <a:t> систем кинопоказа и безопасности зрительного зала. В процессе обучения слушатели приобретут навыки технического обслуживания цифрового кинопроекционного оборудования,  своевременного обнаружения  неисправности и ее устранения.  ОП реализуется в контактной форме</a:t>
            </a:r>
            <a:endParaRPr lang="ru-RU" sz="1700" b="1" dirty="0">
              <a:solidFill>
                <a:schemeClr val="tx1"/>
              </a:solidFill>
            </a:endParaRPr>
          </a:p>
        </p:txBody>
      </p:sp>
      <p:pic>
        <p:nvPicPr>
          <p:cNvPr id="8" name="Рисунок 7" descr="https://avatars.mds.yandex.net/get-altay/1246719/2a00000162ce6c44b07e5e200a3504b122df/XXL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8" y="1500174"/>
            <a:ext cx="3214710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142844" y="4500570"/>
            <a:ext cx="8858312" cy="22145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                                                                                   </a:t>
            </a:r>
          </a:p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17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Рисунок 9" descr="https://www.proficinema.ru/upload/medialibrary/cc1/cc1d57ee5516bd37e713068160c380a0.JPG"/>
          <p:cNvPicPr/>
          <p:nvPr/>
        </p:nvPicPr>
        <p:blipFill>
          <a:blip r:embed="rId3" cstate="print"/>
          <a:srcRect l="10313" r="15867" b="7746"/>
          <a:stretch>
            <a:fillRect/>
          </a:stretch>
        </p:blipFill>
        <p:spPr bwMode="auto">
          <a:xfrm>
            <a:off x="8215338" y="4572008"/>
            <a:ext cx="71438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 descr="C:\Users\Toshiba Stallite\Desktop\DSC_0010.JPG"/>
          <p:cNvPicPr/>
          <p:nvPr/>
        </p:nvPicPr>
        <p:blipFill>
          <a:blip r:embed="rId4" cstate="print"/>
          <a:srcRect l="21477" r="46096" b="37932"/>
          <a:stretch>
            <a:fillRect/>
          </a:stretch>
        </p:blipFill>
        <p:spPr bwMode="auto">
          <a:xfrm>
            <a:off x="214282" y="4572008"/>
            <a:ext cx="714380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Прямоугольник 11"/>
          <p:cNvSpPr/>
          <p:nvPr/>
        </p:nvSpPr>
        <p:spPr>
          <a:xfrm>
            <a:off x="1000100" y="4500570"/>
            <a:ext cx="7143800" cy="5715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5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Разработчики ОП – </a:t>
            </a:r>
            <a:r>
              <a:rPr lang="ru-RU" sz="155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Зуденкова</a:t>
            </a:r>
            <a:r>
              <a:rPr lang="ru-RU" sz="15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Л.Г</a:t>
            </a:r>
            <a:r>
              <a:rPr lang="ru-RU" sz="15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., </a:t>
            </a:r>
            <a:r>
              <a:rPr lang="ru-RU" sz="15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зам. директора Сергиево-Посадского филиала ВГИК; </a:t>
            </a:r>
            <a:r>
              <a:rPr lang="ru-RU" sz="15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Рязанцев </a:t>
            </a:r>
            <a:r>
              <a:rPr lang="ru-RU" sz="155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А.А</a:t>
            </a:r>
            <a:r>
              <a:rPr lang="ru-RU" sz="155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.,ген</a:t>
            </a:r>
            <a:r>
              <a:rPr lang="ru-RU" sz="15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15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директор </a:t>
            </a:r>
            <a:r>
              <a:rPr lang="ru-RU" sz="15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кинокомпании </a:t>
            </a:r>
            <a:r>
              <a:rPr lang="ru-RU" sz="15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«</a:t>
            </a:r>
            <a:r>
              <a:rPr lang="ru-RU" sz="155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Каро-Премьер</a:t>
            </a:r>
            <a:r>
              <a:rPr lang="ru-RU" sz="155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»</a:t>
            </a:r>
            <a:endParaRPr lang="ru-RU" sz="155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00100" y="5143512"/>
            <a:ext cx="7072362" cy="4286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Преподаватели</a:t>
            </a: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ОП: </a:t>
            </a:r>
          </a:p>
          <a:p>
            <a:pPr algn="ctr"/>
            <a:r>
              <a:rPr lang="ru-RU" sz="1600" b="1" u="sng" dirty="0" smtClean="0">
                <a:solidFill>
                  <a:schemeClr val="tx1"/>
                </a:solidFill>
              </a:rPr>
              <a:t>Рязанцев </a:t>
            </a:r>
            <a:r>
              <a:rPr lang="ru-RU" sz="1600" b="1" u="sng" dirty="0" smtClean="0">
                <a:solidFill>
                  <a:schemeClr val="tx1"/>
                </a:solidFill>
              </a:rPr>
              <a:t>А.А</a:t>
            </a:r>
            <a:r>
              <a:rPr lang="ru-RU" sz="1600" b="1" dirty="0" smtClean="0">
                <a:solidFill>
                  <a:schemeClr val="tx1"/>
                </a:solidFill>
              </a:rPr>
              <a:t>., ген. директор  кинокомпании «</a:t>
            </a:r>
            <a:r>
              <a:rPr lang="ru-RU" sz="1600" b="1" dirty="0" err="1" smtClean="0">
                <a:solidFill>
                  <a:schemeClr val="tx1"/>
                </a:solidFill>
              </a:rPr>
              <a:t>Каро-Премьер</a:t>
            </a:r>
            <a:r>
              <a:rPr lang="ru-RU" sz="1600" b="1" dirty="0" smtClean="0">
                <a:solidFill>
                  <a:schemeClr val="tx1"/>
                </a:solidFill>
              </a:rPr>
              <a:t>»</a:t>
            </a:r>
            <a:endParaRPr lang="ru-RU" sz="1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571472" y="5643578"/>
            <a:ext cx="8001056" cy="857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500" b="1" u="sng" dirty="0" smtClean="0">
                <a:solidFill>
                  <a:schemeClr val="tx1"/>
                </a:solidFill>
              </a:rPr>
              <a:t>Новинский </a:t>
            </a:r>
            <a:r>
              <a:rPr lang="ru-RU" sz="1500" b="1" u="sng" dirty="0" smtClean="0">
                <a:solidFill>
                  <a:schemeClr val="tx1"/>
                </a:solidFill>
              </a:rPr>
              <a:t>Н. Л.</a:t>
            </a:r>
            <a:r>
              <a:rPr lang="ru-RU" sz="1500" b="1" dirty="0" smtClean="0">
                <a:solidFill>
                  <a:schemeClr val="tx1"/>
                </a:solidFill>
              </a:rPr>
              <a:t>, преподаватель высшей категории «Сергиево-Посадского филиала ВГИК   </a:t>
            </a:r>
            <a:r>
              <a:rPr lang="ru-RU" sz="1500" b="1" dirty="0" smtClean="0">
                <a:solidFill>
                  <a:schemeClr val="tx1"/>
                </a:solidFill>
              </a:rPr>
              <a:t>           </a:t>
            </a:r>
            <a:r>
              <a:rPr lang="ru-RU" sz="1500" b="1" u="sng" dirty="0" err="1" smtClean="0">
                <a:solidFill>
                  <a:schemeClr val="tx1"/>
                </a:solidFill>
              </a:rPr>
              <a:t>Гурахтин</a:t>
            </a:r>
            <a:r>
              <a:rPr lang="ru-RU" sz="1500" b="1" u="sng" dirty="0" smtClean="0">
                <a:solidFill>
                  <a:schemeClr val="tx1"/>
                </a:solidFill>
              </a:rPr>
              <a:t> Е. С.</a:t>
            </a:r>
            <a:r>
              <a:rPr lang="ru-RU" sz="1500" b="1" dirty="0" smtClean="0">
                <a:solidFill>
                  <a:schemeClr val="tx1"/>
                </a:solidFill>
              </a:rPr>
              <a:t>, преподаватель высшей категории «Сергиево-Посадского филиала ВГИК              </a:t>
            </a:r>
            <a:r>
              <a:rPr lang="ru-RU" sz="1500" b="1" dirty="0" smtClean="0">
                <a:solidFill>
                  <a:schemeClr val="tx1"/>
                </a:solidFill>
              </a:rPr>
              <a:t>         </a:t>
            </a:r>
            <a:r>
              <a:rPr lang="ru-RU" sz="1500" b="1" u="sng" dirty="0" smtClean="0">
                <a:solidFill>
                  <a:schemeClr val="tx1"/>
                </a:solidFill>
              </a:rPr>
              <a:t>Низов </a:t>
            </a:r>
            <a:r>
              <a:rPr lang="ru-RU" sz="1500" b="1" u="sng" dirty="0" smtClean="0">
                <a:solidFill>
                  <a:schemeClr val="tx1"/>
                </a:solidFill>
              </a:rPr>
              <a:t>С. Ю.</a:t>
            </a:r>
            <a:r>
              <a:rPr lang="ru-RU" sz="1500" b="1" dirty="0" smtClean="0">
                <a:solidFill>
                  <a:schemeClr val="tx1"/>
                </a:solidFill>
              </a:rPr>
              <a:t>, зам. ген. директора группы компаний «КИНОМАСТЕР»                                                       </a:t>
            </a:r>
            <a:r>
              <a:rPr lang="ru-RU" sz="1500" b="1" u="sng" dirty="0" err="1" smtClean="0">
                <a:solidFill>
                  <a:schemeClr val="tx1"/>
                </a:solidFill>
              </a:rPr>
              <a:t>Марандин</a:t>
            </a:r>
            <a:r>
              <a:rPr lang="ru-RU" sz="1500" b="1" u="sng" dirty="0" smtClean="0">
                <a:solidFill>
                  <a:schemeClr val="tx1"/>
                </a:solidFill>
              </a:rPr>
              <a:t> А. А</a:t>
            </a:r>
            <a:r>
              <a:rPr lang="ru-RU" sz="1500" b="1" dirty="0" smtClean="0">
                <a:solidFill>
                  <a:schemeClr val="tx1"/>
                </a:solidFill>
              </a:rPr>
              <a:t>., операционный директор кинокомпании </a:t>
            </a:r>
            <a:r>
              <a:rPr lang="en-US" sz="1500" b="1" dirty="0" smtClean="0">
                <a:solidFill>
                  <a:schemeClr val="tx1"/>
                </a:solidFill>
              </a:rPr>
              <a:t>OCRC </a:t>
            </a:r>
            <a:r>
              <a:rPr lang="en-US" sz="1500" b="1" dirty="0" err="1" smtClean="0">
                <a:solidFill>
                  <a:schemeClr val="tx1"/>
                </a:solidFill>
              </a:rPr>
              <a:t>Rus</a:t>
            </a:r>
            <a:r>
              <a:rPr lang="en-US" sz="1500" b="1" dirty="0" smtClean="0">
                <a:solidFill>
                  <a:schemeClr val="tx1"/>
                </a:solidFill>
              </a:rPr>
              <a:t> </a:t>
            </a:r>
            <a:endParaRPr lang="ru-RU" sz="15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2853"/>
            <a:ext cx="7772400" cy="357189"/>
          </a:xfrm>
        </p:spPr>
        <p:txBody>
          <a:bodyPr>
            <a:noAutofit/>
          </a:bodyPr>
          <a:lstStyle/>
          <a:p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Центр непрерывного образования и повышения квалификации творческих и управленческих кадров в сфере культуры ВГИК</a:t>
            </a:r>
            <a:endParaRPr lang="ru-RU" sz="1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0034" y="571480"/>
            <a:ext cx="8143932" cy="714380"/>
          </a:xfrm>
          <a:ln>
            <a:solidFill>
              <a:schemeClr val="bg1"/>
            </a:solidFill>
          </a:ln>
        </p:spPr>
        <p:txBody>
          <a:bodyPr>
            <a:noAutofit/>
          </a:bodyPr>
          <a:lstStyle/>
          <a:p>
            <a:r>
              <a:rPr lang="ru-RU" sz="2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Юридическое сопровождение продюсерской деятельности. Практика применения правовых норм при управлении проектом</a:t>
            </a:r>
            <a:endParaRPr lang="ru-RU" sz="2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71472" y="1428736"/>
            <a:ext cx="8429684" cy="5143536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 smtClean="0"/>
              <a:t>ОП направлена на расширение диапазона знаний и навыков применения норм действующего законодательства для предупреждения правонарушений в области гражданских, в том числе авторских прав и трудового права в процессе создания и реализации произведений искусства. В ходе обучения слушатели учатся решать организационно-правовые задачи в целях создания благоприятных условий для реализации творческих проектов  с применением норм действующего </a:t>
            </a:r>
            <a:r>
              <a:rPr lang="ru-RU" dirty="0" err="1" smtClean="0"/>
              <a:t>законод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err="1" smtClean="0"/>
              <a:t>ательства</a:t>
            </a:r>
            <a:r>
              <a:rPr lang="ru-RU" dirty="0" smtClean="0"/>
              <a:t> для обеспечения законности в профессиональной  практике. Программа призвана помочь овладению слушателями актуальными вопросами теории и практики применения законодательства для  регулирования  различных аспектов деятельности продюсера и менеджера в сфере аудиовизуальной культуры.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500298" y="1571612"/>
            <a:ext cx="4143404" cy="48577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ОП направлена на расширение диапазона знаний и навыков по применению норм действующего законодательства при создании и реализации произведений искусства.    В процессе обучения слушатели познакомятся со способами решения организационно-правовых задач для предупреждения правонарушений в области гражданских, в том числе авторских прав и трудового права,  в ходе осуществления творческих проектов.  ОП призвана помочь овладению актуальными вопросами правоприменительной практики для  регулирования  различных аспектов деятельности продюсера и менеджера в сфере аудиовизуальной культуры</a:t>
            </a:r>
            <a:endParaRPr lang="ru-RU" b="1" dirty="0" smtClean="0">
              <a:solidFill>
                <a:schemeClr val="tx1"/>
              </a:solidFill>
            </a:endParaRPr>
          </a:p>
          <a:p>
            <a:endParaRPr lang="ru-RU" dirty="0"/>
          </a:p>
        </p:txBody>
      </p:sp>
      <p:pic>
        <p:nvPicPr>
          <p:cNvPr id="9" name="Рисунок 8" descr="http://900igr.net/up/datas/104776/009.jpg"/>
          <p:cNvPicPr/>
          <p:nvPr/>
        </p:nvPicPr>
        <p:blipFill>
          <a:blip r:embed="rId3"/>
          <a:srcRect l="16097" t="22989" r="48060" b="11658"/>
          <a:stretch>
            <a:fillRect/>
          </a:stretch>
        </p:blipFill>
        <p:spPr bwMode="auto">
          <a:xfrm>
            <a:off x="714348" y="1785926"/>
            <a:ext cx="1500198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 descr="авторские права рф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4572008"/>
            <a:ext cx="1643074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Прямоугольник 12"/>
          <p:cNvSpPr/>
          <p:nvPr/>
        </p:nvSpPr>
        <p:spPr>
          <a:xfrm>
            <a:off x="6715140" y="1643050"/>
            <a:ext cx="2143140" cy="23574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Разработчик и преподаватель ОП</a:t>
            </a:r>
          </a:p>
          <a:p>
            <a:pPr algn="ctr"/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Звегинцева Е.А., канд. юридических наук, советник РФ 2 класса, доцент кафедры продюсерского мастерства ВГИК</a:t>
            </a:r>
          </a:p>
          <a:p>
            <a:pPr algn="ctr"/>
            <a:endParaRPr lang="ru-RU" sz="1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Рисунок 13" descr="C:\Users\User\Desktop\фото для обложки.jpg"/>
          <p:cNvPicPr/>
          <p:nvPr/>
        </p:nvPicPr>
        <p:blipFill>
          <a:blip r:embed="rId5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="" xmlns:wpc="http://schemas.microsoft.com/office/word/2010/wordprocessingCanvas" xmlns:cx="http://schemas.microsoft.com/office/drawing/2014/chartex" xmlns:cx1="http://schemas.microsoft.com/office/drawing/2015/9/8/chartex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wne="http://schemas.microsoft.com/office/word/2006/wordml" xmlns:wp="http://schemas.openxmlformats.org/drawingml/2006/wordprocessingDrawing" xmlns:m="http://schemas.openxmlformats.org/officeDocument/2006/math" xmlns:ve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6929454" y="4071942"/>
            <a:ext cx="1643074" cy="2143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"/>
            <a:ext cx="7772400" cy="500042"/>
          </a:xfrm>
        </p:spPr>
        <p:txBody>
          <a:bodyPr>
            <a:noAutofit/>
          </a:bodyPr>
          <a:lstStyle/>
          <a:p>
            <a:r>
              <a:rPr lang="ru-RU" sz="1500" b="1" dirty="0" smtClean="0">
                <a:latin typeface="Times New Roman" pitchFamily="18" charset="0"/>
                <a:cs typeface="Times New Roman" pitchFamily="18" charset="0"/>
              </a:rPr>
              <a:t>Центр непрерывного образования и повышения квалификации творческих и управленческих кадров в сфере культуры ВГИК</a:t>
            </a:r>
            <a:endParaRPr lang="ru-RU" sz="15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28662" y="500042"/>
            <a:ext cx="7358114" cy="428628"/>
          </a:xfrm>
          <a:ln>
            <a:solidFill>
              <a:schemeClr val="accent5">
                <a:lumMod val="75000"/>
              </a:schemeClr>
            </a:solidFill>
          </a:ln>
        </p:spPr>
        <p:txBody>
          <a:bodyPr>
            <a:noAutofit/>
          </a:bodyPr>
          <a:lstStyle/>
          <a:p>
            <a:r>
              <a:rPr lang="ru-RU" sz="21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Компьютерный монтаж и технологии анимации</a:t>
            </a:r>
            <a:endParaRPr lang="ru-RU" sz="2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42844" y="1285860"/>
            <a:ext cx="8858312" cy="53578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 smtClean="0"/>
              <a:t>Яременко Е.Г., Соколов С.М., Зуйков В.Н., Дабижа Н.Б.,</a:t>
            </a:r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b="1" dirty="0" smtClean="0"/>
          </a:p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00034" y="1928802"/>
            <a:ext cx="8429684" cy="21431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b="1" dirty="0" smtClean="0">
              <a:solidFill>
                <a:srgbClr val="000000"/>
              </a:solidFill>
              <a:latin typeface="Calibri" charset="-52"/>
              <a:ea typeface="Calibri" charset="-52"/>
              <a:cs typeface="Times New Roman" pitchFamily="18" charset="0"/>
            </a:endParaRPr>
          </a:p>
          <a:p>
            <a:pPr lvl="0" algn="ctr"/>
            <a:r>
              <a:rPr lang="ru-RU" sz="1700" b="1" dirty="0" smtClean="0">
                <a:solidFill>
                  <a:srgbClr val="002060"/>
                </a:solidFill>
                <a:latin typeface="Times New Roman" pitchFamily="18" charset="0"/>
                <a:ea typeface="Calibri" charset="-52"/>
                <a:cs typeface="Times New Roman" pitchFamily="18" charset="0"/>
              </a:rPr>
              <a:t>ОП направлена на освоение новейших цифровых технологий в области компьютерной графики и анимации, компьютерного моделирования и специальных эффектов. Слушателям предоставляется возможность овладения принципами создания виртуального персонажа, моделирования виртуального пространства, технологией съемки актера в виртуальном пространстве  и  методами соединения отснятого  реального  и  виртуального персонажей. В процессе обучения слушатели получат практические навыки работы по созданию 3-</a:t>
            </a:r>
            <a:r>
              <a:rPr lang="en-US" sz="1700" b="1" dirty="0" smtClean="0">
                <a:solidFill>
                  <a:srgbClr val="002060"/>
                </a:solidFill>
                <a:latin typeface="Times New Roman" pitchFamily="18" charset="0"/>
                <a:ea typeface="Calibri" charset="-52"/>
                <a:cs typeface="Times New Roman" pitchFamily="18" charset="0"/>
              </a:rPr>
              <a:t>D </a:t>
            </a:r>
            <a:r>
              <a:rPr lang="ru-RU" sz="1700" b="1" dirty="0" smtClean="0">
                <a:solidFill>
                  <a:srgbClr val="002060"/>
                </a:solidFill>
                <a:latin typeface="Times New Roman" pitchFamily="18" charset="0"/>
                <a:ea typeface="Calibri" charset="-52"/>
                <a:cs typeface="Times New Roman" pitchFamily="18" charset="0"/>
              </a:rPr>
              <a:t>эффектов, принципов моделирования и корректировке цвета </a:t>
            </a:r>
            <a:endParaRPr lang="ru-RU" sz="1700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dirty="0"/>
          </a:p>
        </p:txBody>
      </p:sp>
      <p:pic>
        <p:nvPicPr>
          <p:cNvPr id="12" name="Рисунок 11" descr="https://ds03.infourok.ru/uploads/ex/01b8/0005a707-5b5035d2/img3.jpg"/>
          <p:cNvPicPr/>
          <p:nvPr/>
        </p:nvPicPr>
        <p:blipFill>
          <a:blip r:embed="rId3"/>
          <a:srcRect t="83251" r="8947"/>
          <a:stretch>
            <a:fillRect/>
          </a:stretch>
        </p:blipFill>
        <p:spPr bwMode="auto">
          <a:xfrm>
            <a:off x="1571604" y="1000108"/>
            <a:ext cx="6179387" cy="10001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Рисунок 12" descr="http://images.myshared.ru/6/681035/slide_3.jpg"/>
          <p:cNvPicPr/>
          <p:nvPr/>
        </p:nvPicPr>
        <p:blipFill>
          <a:blip r:embed="rId4"/>
          <a:srcRect l="38141" t="70115" r="37463" b="4926"/>
          <a:stretch>
            <a:fillRect/>
          </a:stretch>
        </p:blipFill>
        <p:spPr bwMode="auto">
          <a:xfrm>
            <a:off x="357158" y="1071546"/>
            <a:ext cx="1310411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Рисунок 13" descr="https://ds04.infourok.ru/uploads/ex/0e55/00161adc-546f9e05/img24.jpg"/>
          <p:cNvPicPr/>
          <p:nvPr/>
        </p:nvPicPr>
        <p:blipFill>
          <a:blip r:embed="rId5" cstate="print"/>
          <a:srcRect l="63992" t="37236" r="7903" b="9269"/>
          <a:stretch>
            <a:fillRect/>
          </a:stretch>
        </p:blipFill>
        <p:spPr bwMode="auto">
          <a:xfrm>
            <a:off x="8072462" y="1071547"/>
            <a:ext cx="642942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Рисунок 14" descr="http://солнечныйостров.рф/templates/yootheme/cache/Natalia_Dabija_2-e0f0ac0b.jpeg"/>
          <p:cNvPicPr/>
          <p:nvPr/>
        </p:nvPicPr>
        <p:blipFill>
          <a:blip r:embed="rId6" cstate="print"/>
          <a:srcRect l="21270" t="2604" r="16554" b="10937"/>
          <a:stretch>
            <a:fillRect/>
          </a:stretch>
        </p:blipFill>
        <p:spPr bwMode="auto">
          <a:xfrm>
            <a:off x="8072462" y="4214818"/>
            <a:ext cx="787577" cy="1214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 descr="https://image.tmdb.org/t/p/w500/iHsCg2CWVsWfB2rl1bo5jtDftH0.jpg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14414" y="4286256"/>
            <a:ext cx="804975" cy="113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Рисунок 17" descr="https://lubertcy-gazeta.nethouse.ru/static/img/0000/0006/3445/63445514.lm1qrpikfi.W665.jpg"/>
          <p:cNvPicPr/>
          <p:nvPr/>
        </p:nvPicPr>
        <p:blipFill>
          <a:blip r:embed="rId8" cstate="print"/>
          <a:srcRect l="5747" r="37397" b="29584"/>
          <a:stretch>
            <a:fillRect/>
          </a:stretch>
        </p:blipFill>
        <p:spPr bwMode="auto">
          <a:xfrm>
            <a:off x="7072330" y="4286256"/>
            <a:ext cx="898624" cy="1155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Рисунок 18" descr="На изображении может находиться: 1 человек"/>
          <p:cNvPicPr/>
          <p:nvPr/>
        </p:nvPicPr>
        <p:blipFill>
          <a:blip r:embed="rId9" cstate="print"/>
          <a:srcRect l="12536" r="10089" b="27684"/>
          <a:stretch>
            <a:fillRect/>
          </a:stretch>
        </p:blipFill>
        <p:spPr bwMode="auto">
          <a:xfrm>
            <a:off x="285720" y="4286256"/>
            <a:ext cx="857256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Прямоугольник 20"/>
          <p:cNvSpPr/>
          <p:nvPr/>
        </p:nvSpPr>
        <p:spPr>
          <a:xfrm>
            <a:off x="2071670" y="4143380"/>
            <a:ext cx="4929222" cy="12858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Яременко Е.Г</a:t>
            </a:r>
            <a:r>
              <a:rPr lang="ru-RU" sz="1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., </a:t>
            </a:r>
            <a:r>
              <a:rPr lang="ru-RU" sz="15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реж</a:t>
            </a:r>
            <a:r>
              <a:rPr lang="ru-RU" sz="1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., доц., декан факультета анимации и мультимедиа ВГИК;</a:t>
            </a:r>
          </a:p>
          <a:p>
            <a:pPr algn="ctr"/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Соколов С.М., </a:t>
            </a:r>
            <a:r>
              <a:rPr lang="ru-RU" sz="15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реж</a:t>
            </a:r>
            <a:r>
              <a:rPr lang="ru-RU" sz="1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., художник, </a:t>
            </a:r>
            <a:r>
              <a:rPr lang="ru-RU" sz="15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Засл</a:t>
            </a:r>
            <a:r>
              <a:rPr lang="ru-RU" sz="1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 деятель </a:t>
            </a:r>
            <a:r>
              <a:rPr lang="ru-RU" sz="15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исусств</a:t>
            </a:r>
            <a:r>
              <a:rPr lang="ru-RU" sz="1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 </a:t>
            </a:r>
            <a:r>
              <a:rPr lang="ru-RU" sz="15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проф</a:t>
            </a:r>
            <a:r>
              <a:rPr lang="ru-RU" sz="1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зав. каф. анимации и  компьютерной графики</a:t>
            </a:r>
          </a:p>
          <a:p>
            <a:pPr algn="ctr"/>
            <a:endParaRPr lang="ru-RU" sz="15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графики</a:t>
            </a:r>
          </a:p>
          <a:p>
            <a:pPr algn="ctr"/>
            <a:endParaRPr lang="ru-RU" sz="15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5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5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</a:t>
            </a:r>
          </a:p>
          <a:p>
            <a:pPr algn="ctr"/>
            <a:endParaRPr lang="ru-RU" sz="15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5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5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5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                             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214282" y="5429264"/>
            <a:ext cx="8715436" cy="1071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Зуйков В.Н., художник, </a:t>
            </a:r>
            <a:r>
              <a:rPr lang="ru-RU" sz="16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реж</a:t>
            </a:r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., </a:t>
            </a:r>
            <a:r>
              <a:rPr lang="ru-RU" sz="16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Засл</a:t>
            </a:r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художник РФ, доц., зав, каф. анимационного фильма; Дабижа Н.Б.,  художник, </a:t>
            </a:r>
            <a:r>
              <a:rPr lang="ru-RU" sz="16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реж</a:t>
            </a:r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., </a:t>
            </a:r>
            <a:r>
              <a:rPr lang="ru-RU" sz="16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Засл</a:t>
            </a:r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деятель искусств РФ, доц.                                                      а также преподаватели факультета анимации и мультимедиа: </a:t>
            </a:r>
            <a:r>
              <a:rPr lang="ru-RU" sz="16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Ветюков</a:t>
            </a:r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А.В., </a:t>
            </a:r>
            <a:r>
              <a:rPr lang="ru-RU" sz="16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Гусарова</a:t>
            </a:r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А.А., </a:t>
            </a:r>
            <a:r>
              <a:rPr lang="ru-RU" sz="16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Штыхин</a:t>
            </a:r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А.А.,  </a:t>
            </a:r>
            <a:r>
              <a:rPr lang="ru-RU" sz="16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Южалов</a:t>
            </a:r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В.В.</a:t>
            </a:r>
            <a:endParaRPr lang="ru-RU" sz="1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" name="Соединительная линия уступом 23"/>
          <p:cNvCxnSpPr/>
          <p:nvPr/>
        </p:nvCxnSpPr>
        <p:spPr>
          <a:xfrm>
            <a:off x="-1214478" y="1857364"/>
            <a:ext cx="914400" cy="9144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428604"/>
            <a:ext cx="8229600" cy="6000792"/>
          </a:xfr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txBody>
          <a:bodyPr/>
          <a:lstStyle/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Спасибо за внимание</a:t>
            </a:r>
            <a:endParaRPr lang="ru-RU" sz="3600" b="1" dirty="0">
              <a:ln w="12700">
                <a:solidFill>
                  <a:schemeClr val="tx2"/>
                </a:solidFill>
                <a:prstDash val="solid"/>
              </a:ln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Рисунок 3" descr="C:\Users\chinarova1\Desktop\Рабочий стол 2\ВГИК - все\VGIK_FESTIVAL\vgik_logo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16" y="928670"/>
            <a:ext cx="2571768" cy="321471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404664"/>
            <a:ext cx="8208912" cy="576064"/>
          </a:xfrm>
        </p:spPr>
        <p:txBody>
          <a:bodyPr>
            <a:normAutofit fontScale="90000"/>
          </a:bodyPr>
          <a:lstStyle/>
          <a:p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Центр непрерывного образования и повышения квалификации творческих и управленческих кадров в сфере культуры ВГИК </a:t>
            </a:r>
            <a:endParaRPr lang="ru-RU" sz="1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Рисунок 2" descr="https://apf.mail.ru/cgi-bin/readmsg?id=15851302772103348893;0;7&amp;exif=1&amp;full=1&amp;x-email=serenko_daria%40mail.ru"/>
          <p:cNvPicPr/>
          <p:nvPr/>
        </p:nvPicPr>
        <p:blipFill>
          <a:blip r:embed="rId2" cstate="print"/>
          <a:srcRect l="17662" r="22423"/>
          <a:stretch>
            <a:fillRect/>
          </a:stretch>
        </p:blipFill>
        <p:spPr bwMode="auto">
          <a:xfrm>
            <a:off x="611560" y="1340768"/>
            <a:ext cx="2255977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323528" y="260648"/>
            <a:ext cx="8640960" cy="640871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3203848" y="1052736"/>
            <a:ext cx="5544616" cy="2808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b="1" i="1" dirty="0" smtClean="0">
                <a:latin typeface="Times New Roman" pitchFamily="18" charset="0"/>
                <a:cs typeface="Times New Roman" pitchFamily="18" charset="0"/>
              </a:rPr>
              <a:t>      </a:t>
            </a:r>
            <a:endParaRPr lang="ru-RU" sz="2000" b="1" i="1" dirty="0">
              <a:latin typeface="Times New Roman" pitchFamily="18" charset="0"/>
              <a:cs typeface="Times New Roman" pitchFamily="18" charset="0"/>
            </a:endParaRPr>
          </a:p>
          <a:p>
            <a:endParaRPr lang="ru-RU" sz="2000" b="1" i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0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ru-RU" sz="2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Федеральный проект «Творческие люди</a:t>
            </a:r>
            <a:r>
              <a:rPr lang="ru-RU" sz="2200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» </a:t>
            </a:r>
            <a:endParaRPr lang="ru-RU" sz="2200" b="1" i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0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ctr"/>
            <a:r>
              <a:rPr lang="ru-RU" sz="1600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ОСНОВАНИЕ </a:t>
            </a:r>
          </a:p>
          <a:p>
            <a:pPr algn="ctr"/>
            <a:r>
              <a:rPr lang="ru-RU" sz="16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Указ </a:t>
            </a:r>
            <a:r>
              <a:rPr lang="ru-RU" sz="16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Президента Российской Федерации от 07.05.2018 г. № 204 «О национальных целях и стратегических задачах развития Российской Федерации </a:t>
            </a:r>
            <a:r>
              <a:rPr lang="ru-RU" sz="16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на период до 2024 года»</a:t>
            </a:r>
          </a:p>
          <a:p>
            <a:pPr algn="ctr"/>
            <a:r>
              <a:rPr lang="ru-RU" sz="16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ru-RU" sz="16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ЦЕЛЬ ПРОЕКТА </a:t>
            </a:r>
          </a:p>
          <a:p>
            <a:pPr algn="ctr"/>
            <a:r>
              <a:rPr lang="ru-RU" sz="16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Обеспечение организаций </a:t>
            </a:r>
            <a:r>
              <a:rPr lang="ru-RU" sz="16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отрасли культуры высокопрофессиональными кадрами</a:t>
            </a:r>
            <a:endParaRPr lang="ru-RU" sz="1600" b="1" i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600" b="1" i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endParaRPr lang="ru-RU" sz="1600" b="1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1700" b="1" i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endParaRPr lang="ru-RU" sz="17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39552" y="4221088"/>
            <a:ext cx="8208912" cy="23042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ru-RU" sz="16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Принципы организации образовательной деятельности  Центра исходят из:</a:t>
            </a:r>
          </a:p>
          <a:p>
            <a:pPr algn="just"/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-   проектных заданий Минкультуры России на 2020 год;</a:t>
            </a:r>
          </a:p>
          <a:p>
            <a:pPr algn="just">
              <a:buFontTx/>
              <a:buChar char="-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  положений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Федерального закона от 29 декабря 2012 г. N 273-ФЗ "Об образовании в Российской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Федерации»;</a:t>
            </a:r>
          </a:p>
          <a:p>
            <a:pPr algn="just">
              <a:buFontTx/>
              <a:buChar char="-"/>
            </a:pP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  Порядка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организации и осуществления образовательной деятельности по дополнительным профессиональным программам (в ред.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Приказа Минобрнауки 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России от 15.11.2013 N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1244 с изменениями и дополнениями</a:t>
            </a:r>
            <a:r>
              <a:rPr lang="ru-RU" sz="1600" dirty="0" smtClean="0"/>
              <a:t>);</a:t>
            </a:r>
          </a:p>
          <a:p>
            <a:pPr algn="just"/>
            <a:r>
              <a:rPr lang="ru-RU" sz="1600" dirty="0" smtClean="0"/>
              <a:t>- </a:t>
            </a:r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компетентностного подхода при разработке образовательных профессиональных программ повышения квалификации. 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60649"/>
            <a:ext cx="7772400" cy="720079"/>
          </a:xfrm>
        </p:spPr>
        <p:txBody>
          <a:bodyPr>
            <a:normAutofit/>
          </a:bodyPr>
          <a:lstStyle/>
          <a:p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Центр непрерывного образования и повышения квалификации творческих и управленческих кадров в сфере культуры ВГИК </a:t>
            </a:r>
            <a:endParaRPr lang="ru-RU" sz="1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7584" y="1052736"/>
            <a:ext cx="7632848" cy="1440160"/>
          </a:xfr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normAutofit fontScale="62500" lnSpcReduction="20000"/>
          </a:bodyPr>
          <a:lstStyle/>
          <a:p>
            <a: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Цель </a:t>
            </a:r>
            <a:r>
              <a:rPr lang="ru-RU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деятельности </a:t>
            </a:r>
            <a: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Центра</a:t>
            </a:r>
          </a:p>
          <a:p>
            <a:r>
              <a:rPr lang="ru-RU" b="1" dirty="0" smtClean="0"/>
              <a:t> </a:t>
            </a:r>
            <a:r>
              <a:rPr lang="ru-RU" b="1" dirty="0">
                <a:solidFill>
                  <a:schemeClr val="tx2"/>
                </a:solidFill>
              </a:rPr>
              <a:t>– повышение уровня профессиональной культуры специалистов, расширение их теоретических и практических знаний, стимулирование способности творческого развития и готовности отвечать на вызовы </a:t>
            </a:r>
            <a:r>
              <a:rPr lang="ru-RU" b="1" dirty="0" smtClean="0">
                <a:solidFill>
                  <a:schemeClr val="tx2"/>
                </a:solidFill>
              </a:rPr>
              <a:t>времени</a:t>
            </a:r>
          </a:p>
          <a:p>
            <a:endParaRPr lang="ru-RU" i="1" dirty="0">
              <a:solidFill>
                <a:schemeClr val="tx2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2996952"/>
            <a:ext cx="4104456" cy="3240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19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Итоги 2019 года:</a:t>
            </a:r>
          </a:p>
          <a:p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Реализовано – 11 программ повышения квалификации</a:t>
            </a:r>
          </a:p>
          <a:p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из них:      9  в очной форме с         	применением дистанционных 	образовательных технологий ,   	 2 -  практикоориентированные 	 программы  очной формы  с   	личным участием слушателей  	 на занятиях</a:t>
            </a:r>
          </a:p>
          <a:p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Всего бучено – 1 000 слушателей из 41 региона Российской Федерации</a:t>
            </a:r>
            <a:endParaRPr lang="ru-RU" sz="1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644008" y="2996952"/>
            <a:ext cx="4104456" cy="324036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ru-RU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19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План 2020 года: </a:t>
            </a:r>
            <a:r>
              <a:rPr lang="ru-RU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	       </a:t>
            </a:r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Принято к реализации – 11 программ повышения квалификации                            из них:      8  в очной форме с         	применением дистанционных 	образовательных технологий ,  	3 – практикоориентированные	 программы  очной формы  с  	личным участием слушателей 	 на занятиях</a:t>
            </a:r>
          </a:p>
          <a:p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Всего будет обучено – 1 000 слушателей   из 56 регионов Российской Федерации  </a:t>
            </a:r>
            <a:r>
              <a:rPr lang="ru-RU" sz="1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ru-RU" sz="1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755576" y="692696"/>
          <a:ext cx="7848871" cy="5546411"/>
        </p:xfrm>
        <a:graphic>
          <a:graphicData uri="http://schemas.openxmlformats.org/presentationml/2006/ole">
            <p:oleObj spid="_x0000_s16386" name="Acrobat Document" r:id="rId3" imgW="10684800" imgH="7568280" progId="">
              <p:embed/>
            </p:oleObj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561975" y="595313"/>
          <a:ext cx="8020050" cy="5667375"/>
        </p:xfrm>
        <a:graphic>
          <a:graphicData uri="http://schemas.openxmlformats.org/presentationml/2006/ole">
            <p:oleObj spid="_x0000_s17410" name="Acrobat Document" r:id="rId3" imgW="10684800" imgH="7568280" progId="">
              <p:embed/>
            </p:oleObj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2853"/>
            <a:ext cx="7772400" cy="642941"/>
          </a:xfrm>
        </p:spPr>
        <p:txBody>
          <a:bodyPr>
            <a:normAutofit/>
          </a:bodyPr>
          <a:lstStyle/>
          <a:p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Центр непрерывного образования и повышения квалификации творческих и управленческих кадров в сфере культуры ВГИК </a:t>
            </a:r>
            <a:endParaRPr lang="ru-RU" sz="1600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043608" y="785794"/>
            <a:ext cx="7200800" cy="1000132"/>
          </a:xfrm>
        </p:spPr>
        <p:txBody>
          <a:bodyPr>
            <a:noAutofit/>
          </a:bodyPr>
          <a:lstStyle/>
          <a:p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Образовательные профессиональные программы  повышения квалификации, реализуемые ВГИКом в рамках федерального проекта «Творческие люди» а 2020 году</a:t>
            </a:r>
            <a:endParaRPr lang="ru-RU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92D05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92877" y="2000240"/>
            <a:ext cx="8358246" cy="4500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ru-RU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b="1" dirty="0" smtClean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b="1" dirty="0" smtClean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b="1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Перечень образовательных профессиональных программ повышения квалификации  2020 года сформирован из:</a:t>
            </a:r>
          </a:p>
          <a:p>
            <a:pPr algn="just">
              <a:buFontTx/>
              <a:buChar char="-"/>
            </a:pPr>
            <a:r>
              <a:rPr lang="ru-RU" b="1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наиболее востребованных программ 2019 года – 8</a:t>
            </a:r>
          </a:p>
          <a:p>
            <a:pPr algn="just">
              <a:buFontTx/>
              <a:buChar char="-"/>
            </a:pPr>
            <a:r>
              <a:rPr lang="ru-RU" b="1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новых программ – 3, в том числе двух, рекомендованных Фондом кино и предназначенных для повышения квалификации работников кинопроката и киносети, в частности, организаций кинопоказа, создаваемых в рамках Национального проекта  «Культура» (2019 – 2024). </a:t>
            </a:r>
          </a:p>
          <a:p>
            <a:pPr algn="just">
              <a:buFontTx/>
              <a:buChar char="-"/>
            </a:pPr>
            <a:endParaRPr lang="ru-RU" b="1" dirty="0" smtClean="0">
              <a:solidFill>
                <a:schemeClr val="accent3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b="1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Предлагаемые программы повышения квалификации разработаны ведущими преподавателями  ВГИКа – специалистами  в области искусства и культуры.</a:t>
            </a:r>
          </a:p>
          <a:p>
            <a:pPr algn="just"/>
            <a:r>
              <a:rPr lang="ru-RU" b="1" dirty="0" smtClean="0">
                <a:solidFill>
                  <a:schemeClr val="accent3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В обучении по программам, реализуемым  2020 году,  примут участие  практики сферы культуры и аудиовизуальной индустрии, многие из которых осуществляют и преподавательскую деятельность в ведущем киновузе  нашей страны. </a:t>
            </a:r>
          </a:p>
          <a:p>
            <a:pPr algn="just"/>
            <a:endParaRPr lang="ru-RU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</a:t>
            </a:r>
          </a:p>
          <a:p>
            <a:pPr algn="just">
              <a:buFontTx/>
              <a:buChar char="-"/>
            </a:pPr>
            <a:endParaRPr lang="ru-RU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16633"/>
            <a:ext cx="7772400" cy="648071"/>
          </a:xfrm>
        </p:spPr>
        <p:txBody>
          <a:bodyPr>
            <a:normAutofit/>
          </a:bodyPr>
          <a:lstStyle/>
          <a:p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Центр непрерывного образования и повышения квалификации творческих и управленческих кадров в сфере культуры ВГИК</a:t>
            </a:r>
            <a:endParaRPr lang="ru-RU" sz="1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71600" y="764704"/>
            <a:ext cx="7272808" cy="432048"/>
          </a:xfrm>
        </p:spPr>
        <p:txBody>
          <a:bodyPr anchor="ctr">
            <a:normAutofit/>
          </a:bodyPr>
          <a:lstStyle/>
          <a:p>
            <a:r>
              <a:rPr lang="ru-RU" sz="2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Речь: культура и техника. Навыки публичного выступления</a:t>
            </a:r>
            <a:endParaRPr lang="ru-RU" sz="2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211960" y="1340768"/>
            <a:ext cx="4464496" cy="51845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7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700" b="1" dirty="0" smtClean="0">
                <a:latin typeface="Times New Roman" pitchFamily="18" charset="0"/>
                <a:cs typeface="Times New Roman" pitchFamily="18" charset="0"/>
              </a:rPr>
              <a:t>ОП направлена формирование навыков публичных выступлений перед широкой аудиторией, на обучение и самообучение процессу овладения словом, его содержательной, действенной, стилевой природой. Освоение  ОП способствует развитию навыков эффективного использования средств речевого воздействия в различных коммуникативных  ситуациях, развивает навыки психологически-эмоционального контроля, стрессоустойчивости, формирует способность  осмысления, анализа и критической оценки идей,  обоснования и отстаивания собственной точки зрения. </a:t>
            </a:r>
          </a:p>
          <a:p>
            <a:pPr algn="ctr"/>
            <a:r>
              <a:rPr lang="ru-RU" sz="1700" b="1" dirty="0" smtClean="0">
                <a:latin typeface="Times New Roman" pitchFamily="18" charset="0"/>
                <a:cs typeface="Times New Roman" pitchFamily="18" charset="0"/>
              </a:rPr>
              <a:t>Разработчик ОП  -   Автушенко И.А., канд. искусствоведения, доцент кафедры сценической речи ВГИК</a:t>
            </a:r>
          </a:p>
          <a:p>
            <a:pPr algn="ctr"/>
            <a:endParaRPr lang="ru-RU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Рисунок 6" descr="C:\Users\chinarova1\Pictures\IMG_8029[1].jpg"/>
          <p:cNvPicPr/>
          <p:nvPr/>
        </p:nvPicPr>
        <p:blipFill>
          <a:blip r:embed="rId3" cstate="print"/>
          <a:srcRect l="25683" r="16815"/>
          <a:stretch>
            <a:fillRect/>
          </a:stretch>
        </p:blipFill>
        <p:spPr bwMode="auto">
          <a:xfrm>
            <a:off x="1403648" y="1628800"/>
            <a:ext cx="754809" cy="919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539552" y="3429000"/>
            <a:ext cx="3384376" cy="31683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 descr="img1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3573016"/>
            <a:ext cx="3528392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Рисунок 4" descr="C:\Users\chinarova1\Pictures\5e1a4c58351e25a22b233f35ec29c06a_main[1]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1628800"/>
            <a:ext cx="676637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 descr="C:\Users\chinarova1\AppData\Local\Microsoft\Windows\Temporary Internet Files\Content.IE5\RH5GL5Y4\Автушенко ИА.jpg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39752" y="1628800"/>
            <a:ext cx="720080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 descr="C:\Users\chinarova1\Desktop\к презентации\Новая папка (2)\796A1636.JPG"/>
          <p:cNvPicPr/>
          <p:nvPr/>
        </p:nvPicPr>
        <p:blipFill>
          <a:blip r:embed="rId7" cstate="print"/>
          <a:srcRect l="21170" r="36426" b="21637"/>
          <a:stretch>
            <a:fillRect/>
          </a:stretch>
        </p:blipFill>
        <p:spPr bwMode="auto">
          <a:xfrm>
            <a:off x="3203848" y="1628800"/>
            <a:ext cx="720080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Прямоугольник 12"/>
          <p:cNvSpPr/>
          <p:nvPr/>
        </p:nvSpPr>
        <p:spPr>
          <a:xfrm>
            <a:off x="755576" y="1268760"/>
            <a:ext cx="309634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Преподаватели  ОП</a:t>
            </a:r>
            <a:endParaRPr lang="ru-RU" sz="17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95536" y="2636912"/>
            <a:ext cx="3744416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 Ясулович И.Н., Нар. артист РФ,                   - Михайлов А.Я., Нар. артист РФ,                  - Автушенко И.А., канд. искусствоведения, - Котова А. С., ст. преподаватель </a:t>
            </a:r>
            <a:endParaRPr lang="ru-RU" sz="14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Дуга 14"/>
          <p:cNvSpPr/>
          <p:nvPr/>
        </p:nvSpPr>
        <p:spPr>
          <a:xfrm>
            <a:off x="10332640" y="1628800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260648"/>
            <a:ext cx="7772400" cy="432048"/>
          </a:xfrm>
        </p:spPr>
        <p:txBody>
          <a:bodyPr>
            <a:noAutofit/>
          </a:bodyPr>
          <a:lstStyle/>
          <a:p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Центр непрерывного образования и повышения квалификации творческих и управленческих кадров в сфере культуры ВГИК</a:t>
            </a:r>
            <a:endParaRPr lang="ru-RU" sz="1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71600" y="836712"/>
            <a:ext cx="6976864" cy="648072"/>
          </a:xfrm>
        </p:spPr>
        <p:txBody>
          <a:bodyPr anchor="ctr">
            <a:normAutofit fontScale="70000" lnSpcReduction="20000"/>
          </a:bodyPr>
          <a:lstStyle/>
          <a:p>
            <a: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Управление кинопоказом (администрирование, репертуарное </a:t>
            </a:r>
            <a:r>
              <a:rPr lang="ru-RU" sz="29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планирование</a:t>
            </a:r>
            <a:r>
              <a:rPr lang="ru-RU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прокат, кинопоказ).</a:t>
            </a:r>
            <a:endParaRPr lang="ru-RU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6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1556792"/>
            <a:ext cx="4392488" cy="4968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ОП  рекомендована Фондом кино и призвана расширить диапазон знаний и навыков  слушателей в области продвижения кинопродукции, управления организациями кинопоказа, репертуарного планирования и администрирования их деятельности. Слушатели  познакомятся с правовыми актами, регулирующими деятельность кинозрелищных предприятий, с принципами управления кинопоказом и успешными практиками работы со зрителем в субъектах РФ.  Программа формирует умения выбора оптимальных моделей организации показа и рекламирования фильмов и на их основе выработки  предложений по повышению эффективности  деятельности конкретного кинотеатра (зала)</a:t>
            </a:r>
            <a:endParaRPr lang="ru-RU" sz="17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xmlns:lc="http://schemas.openxmlformats.org/drawingml/2006/lockedCanvas" id="{C2B61390-9862-EE4E-B24D-565EDC8A41DD}"/>
              </a:ext>
            </a:extLst>
          </p:cNvPr>
          <p:cNvPicPr/>
          <p:nvPr/>
        </p:nvPicPr>
        <p:blipFill rotWithShape="1">
          <a:blip r:embed="rId2" cstate="print"/>
          <a:srcRect l="18720" r="19206"/>
          <a:stretch/>
        </p:blipFill>
        <p:spPr>
          <a:xfrm>
            <a:off x="4932040" y="1556792"/>
            <a:ext cx="1872208" cy="2448272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6876256" y="1556792"/>
            <a:ext cx="1944216" cy="2664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Разработчики ОП:</a:t>
            </a:r>
          </a:p>
          <a:p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Малышев А.В., </a:t>
            </a:r>
            <a:r>
              <a:rPr lang="ru-RU" sz="1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исп. директор фонда «КИНОПРАЙМ», док. наук, зав. кафедрой дистрибьюции  и маркетинга ВГИК</a:t>
            </a:r>
          </a:p>
          <a:p>
            <a:r>
              <a:rPr lang="ru-RU" sz="17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ШипулинаО.А</a:t>
            </a:r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14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специалист в области  кинопроката и  кино-показа.  </a:t>
            </a:r>
          </a:p>
          <a:p>
            <a:endParaRPr lang="ru-RU" sz="14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1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4788024" y="4149080"/>
            <a:ext cx="3960440" cy="2304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Преподаватели ОП</a:t>
            </a: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</a:t>
            </a: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 </a:t>
            </a: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</a:t>
            </a:r>
          </a:p>
          <a:p>
            <a:pPr algn="ctr"/>
            <a:endParaRPr lang="ru-RU" sz="17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2" name="Рисунок 11" descr="https://phototass1.cdnvideo.ru/width/1200_4ce85301/tass/m2/uploads/i/20170611/4508774.jpg"/>
          <p:cNvPicPr/>
          <p:nvPr/>
        </p:nvPicPr>
        <p:blipFill>
          <a:blip r:embed="rId3" cstate="print"/>
          <a:srcRect l="21979" r="19597"/>
          <a:stretch>
            <a:fillRect/>
          </a:stretch>
        </p:blipFill>
        <p:spPr bwMode="auto">
          <a:xfrm>
            <a:off x="5148064" y="4437112"/>
            <a:ext cx="93610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68344" y="4437112"/>
            <a:ext cx="792088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Прямоугольник 13"/>
          <p:cNvSpPr/>
          <p:nvPr/>
        </p:nvSpPr>
        <p:spPr>
          <a:xfrm>
            <a:off x="4932040" y="5517232"/>
            <a:ext cx="3816424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5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-Малышев А.В., доктор наук ;  </a:t>
            </a:r>
          </a:p>
          <a:p>
            <a:pPr>
              <a:buFontTx/>
              <a:buChar char="-"/>
            </a:pP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Безенкова  М.В.,  канд. искусствоведения,                   </a:t>
            </a:r>
            <a:r>
              <a:rPr lang="ru-RU" sz="15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нач</a:t>
            </a: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отдела кинопроката  к/</a:t>
            </a:r>
            <a:r>
              <a:rPr lang="ru-RU" sz="15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</a:t>
            </a:r>
            <a:r>
              <a:rPr lang="ru-RU" sz="15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«Невафильм»;                                                   - Шипулина О.А., кинодистрибьютор.</a:t>
            </a:r>
          </a:p>
          <a:p>
            <a:endParaRPr lang="ru-RU" sz="15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Рисунок 15" descr="C:\Users\chinarova1\AppData\Local\Microsoft\Windows\Temporary Internet Files\Content.IE5\P9FSUH5H\bezenkova_foto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4208" y="4437112"/>
            <a:ext cx="864096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88641"/>
            <a:ext cx="7772400" cy="360039"/>
          </a:xfrm>
        </p:spPr>
        <p:txBody>
          <a:bodyPr>
            <a:noAutofit/>
          </a:bodyPr>
          <a:lstStyle/>
          <a:p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16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1600" b="1" dirty="0" smtClean="0">
                <a:latin typeface="Times New Roman" pitchFamily="18" charset="0"/>
                <a:cs typeface="Times New Roman" pitchFamily="18" charset="0"/>
              </a:rPr>
              <a:t>Центр непрерывного образования и повышения квалификации творческих и управленческих кадров в сфере культуры ВГИК</a:t>
            </a:r>
            <a:br>
              <a:rPr lang="ru-RU" sz="1600" b="1" dirty="0" smtClean="0">
                <a:latin typeface="Times New Roman" pitchFamily="18" charset="0"/>
                <a:cs typeface="Times New Roman" pitchFamily="18" charset="0"/>
              </a:rPr>
            </a:br>
            <a:endParaRPr lang="ru-RU" sz="1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9552" y="764704"/>
            <a:ext cx="8136904" cy="735470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ru-RU" sz="2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Современный кинопроцесс. Тенденции, направления развития. Стратегии продвижения фильма к зрителю</a:t>
            </a:r>
            <a:endParaRPr lang="ru-RU" sz="2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1520" y="1643050"/>
            <a:ext cx="8568952" cy="2714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review-image" descr="https://go1.imgsmail.ru/imgpreview?key=4fcbc201a6dfcf51&amp;mb=imgdb_preview_26">
            <a:hlinkClick r:id="rId3" tgtFrame="&quot;_blank&quot;"/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1714488"/>
            <a:ext cx="1800200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357422" y="1714488"/>
            <a:ext cx="6408712" cy="2500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ОП призвана  познакомить  слушателей с тенденциями современного кинопроцесса. В процессе обучения слушатели расширят свои представления о современном отечественном кино, его  состоянии и художественных направлениях, </a:t>
            </a:r>
            <a:r>
              <a:rPr lang="ru-RU" sz="17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об  особенностях  творчества ведущих мастеров. Успешное освоение ОП открывает перед слушателями возможности выполнения  консультативно-управленческих  функций при разработке проектов и (или) программ деятельности организаций  сферы экранной культуры</a:t>
            </a:r>
            <a:endParaRPr lang="ru-RU" sz="17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23528" y="4572008"/>
            <a:ext cx="8496944" cy="202534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Разработчики и преподаватели ОП</a:t>
            </a:r>
          </a:p>
          <a:p>
            <a:pPr algn="ctr"/>
            <a:endParaRPr lang="ru-RU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</a:t>
            </a:r>
          </a:p>
          <a:p>
            <a:pPr algn="ctr"/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ru-RU" sz="17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12" name="Рисунок 11"/>
          <p:cNvPicPr/>
          <p:nvPr/>
        </p:nvPicPr>
        <p:blipFill>
          <a:blip r:embed="rId5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>
            <a:off x="395536" y="4643446"/>
            <a:ext cx="916734" cy="1143008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571604" y="4797152"/>
            <a:ext cx="5736700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Виноградов В.В., </a:t>
            </a:r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доктор искусствоведения, профессор </a:t>
            </a:r>
          </a:p>
          <a:p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кафедры   киноведения ВГИК, автор свыше 100 работ </a:t>
            </a:r>
          </a:p>
          <a:p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о кино.</a:t>
            </a:r>
            <a:endParaRPr lang="ru-RU" sz="1700" dirty="0"/>
          </a:p>
        </p:txBody>
      </p:sp>
      <p:pic>
        <p:nvPicPr>
          <p:cNvPr id="15" name="Рисунок 14"/>
          <p:cNvPicPr/>
          <p:nvPr/>
        </p:nvPicPr>
        <p:blipFill>
          <a:blip r:embed="rId6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tretch>
            <a:fillRect/>
          </a:stretch>
        </p:blipFill>
        <p:spPr>
          <a:xfrm rot="16200000">
            <a:off x="7524327" y="5301209"/>
            <a:ext cx="1440160" cy="100811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1785918" y="5589240"/>
            <a:ext cx="5666402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ru-RU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Смагина С.А., </a:t>
            </a:r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кандидат искусствоведения, доцент</a:t>
            </a:r>
            <a:r>
              <a:rPr lang="ru-RU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                      </a:t>
            </a:r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кафедры киноведения,   автор более 50 книг</a:t>
            </a:r>
          </a:p>
          <a:p>
            <a:pPr algn="r"/>
            <a:r>
              <a:rPr lang="ru-RU" sz="17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и журнальных   публикаций  о кинопроцессе</a:t>
            </a:r>
            <a:r>
              <a:rPr lang="ru-RU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2843808" y="4293096"/>
            <a:ext cx="388843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Разработчики и преподаватели ОП</a:t>
            </a:r>
            <a:endParaRPr lang="ru-RU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3315</TotalTime>
  <Words>2108</Words>
  <Application>Microsoft Office PowerPoint</Application>
  <PresentationFormat>Экран (4:3)</PresentationFormat>
  <Paragraphs>302</Paragraphs>
  <Slides>18</Slides>
  <Notes>9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0" baseType="lpstr">
      <vt:lpstr>Тема Office</vt:lpstr>
      <vt:lpstr>Acrobat Document</vt:lpstr>
      <vt:lpstr>  «Всероссийский государственный институт кинематографии имени С.А. Герасимова» (ВГИК)   Национальный проект «КУЛЬТУРА»  Федеральный проект               «Творческие люди» - 2020  </vt:lpstr>
      <vt:lpstr>Центр непрерывного образования и повышения квалификации творческих и управленческих кадров в сфере культуры ВГИК </vt:lpstr>
      <vt:lpstr>Центр непрерывного образования и повышения квалификации творческих и управленческих кадров в сфере культуры ВГИК </vt:lpstr>
      <vt:lpstr>Слайд 4</vt:lpstr>
      <vt:lpstr>Слайд 5</vt:lpstr>
      <vt:lpstr>Центр непрерывного образования и повышения квалификации творческих и управленческих кадров в сфере культуры ВГИК </vt:lpstr>
      <vt:lpstr>Центр непрерывного образования и повышения квалификации творческих и управленческих кадров в сфере культуры ВГИК</vt:lpstr>
      <vt:lpstr>Центр непрерывного образования и повышения квалификации творческих и управленческих кадров в сфере культуры ВГИК</vt:lpstr>
      <vt:lpstr> Центр непрерывного образования и повышения квалификации творческих и управленческих кадров в сфере культуры ВГИК </vt:lpstr>
      <vt:lpstr>  Центр непрерывного образования и повышения квалификации творческих и управленческих кадров в сфере культуры ВГИК </vt:lpstr>
      <vt:lpstr> Центр непрерывного образования и повышения квалификации творческих и управленческих кадров в сфере культуры ВГИК </vt:lpstr>
      <vt:lpstr>Центр непрерывного образования и повышения квалификации творческих и управленческих кадров в сфере культуры ВГИК</vt:lpstr>
      <vt:lpstr>Центр непрерывного образования и повышения квалификации творческих и управленческих кадров в сфере культуры ВГИК</vt:lpstr>
      <vt:lpstr>Центр непрерывного образования и повышения квалификации творческих и управленческих кадров в сфере культуры ВГИК</vt:lpstr>
      <vt:lpstr>Центр непрерывного образования и повышения квалификации творческих и управленческих кадров в сфере культуры ВГИК</vt:lpstr>
      <vt:lpstr>Центр непрерывного образования и повышения квалификации творческих и управленческих кадров в сфере культуры ВГИК</vt:lpstr>
      <vt:lpstr>Центр непрерывного образования и повышения квалификации творческих и управленческих кадров в сфере культуры ВГИК</vt:lpstr>
      <vt:lpstr>     Спасибо за внимание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«Всероссийский государственный институт кинематографии имени С.А. Герасимова» (ВГИК)</dc:title>
  <dc:creator>chinarova1</dc:creator>
  <cp:lastModifiedBy>Toshiba Stallite</cp:lastModifiedBy>
  <cp:revision>271</cp:revision>
  <dcterms:created xsi:type="dcterms:W3CDTF">2020-03-25T11:03:18Z</dcterms:created>
  <dcterms:modified xsi:type="dcterms:W3CDTF">2020-04-09T12:24:01Z</dcterms:modified>
</cp:coreProperties>
</file>